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9E1"/>
    <a:srgbClr val="FFCE33"/>
    <a:srgbClr val="FF6600"/>
    <a:srgbClr val="00CCFF"/>
    <a:srgbClr val="EFD435"/>
    <a:srgbClr val="00338E"/>
    <a:srgbClr val="97C408"/>
    <a:srgbClr val="B9F00A"/>
    <a:srgbClr val="3866FA"/>
    <a:srgbClr val="2F2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4660"/>
  </p:normalViewPr>
  <p:slideViewPr>
    <p:cSldViewPr>
      <p:cViewPr varScale="1">
        <p:scale>
          <a:sx n="103" d="100"/>
          <a:sy n="103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8C205-C3CF-4962-BC38-6AF293B01D1B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DC7517F-75B1-4EEF-824C-785EAACA667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Practice Model Change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n-US" sz="2000" b="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Methods of Care</a:t>
          </a:r>
          <a:endParaRPr lang="en-US" sz="2000" b="0" i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EB1CB3-F43D-4B32-9D4C-9E02981B12DE}" type="parTrans" cxnId="{D599BE8F-C3B9-4C2A-861C-3D29FF6027AD}">
      <dgm:prSet/>
      <dgm:spPr/>
      <dgm:t>
        <a:bodyPr/>
        <a:lstStyle/>
        <a:p>
          <a:endParaRPr lang="en-US" sz="1800"/>
        </a:p>
      </dgm:t>
    </dgm:pt>
    <dgm:pt modelId="{E3D44E06-8B72-4415-B0EF-A1D4F86F625B}" type="sibTrans" cxnId="{D599BE8F-C3B9-4C2A-861C-3D29FF6027AD}">
      <dgm:prSet/>
      <dgm:spPr/>
      <dgm:t>
        <a:bodyPr/>
        <a:lstStyle/>
        <a:p>
          <a:endParaRPr lang="en-US" sz="1800"/>
        </a:p>
      </dgm:t>
    </dgm:pt>
    <dgm:pt modelId="{1CD92073-32BF-4D6F-93CD-F6284879D5E4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 smtClean="0"/>
            <a:t>Discuss future pharmacy practice models and new methods of care delivery to improve outcomes of care</a:t>
          </a:r>
          <a:endParaRPr lang="en-US" sz="1800" dirty="0"/>
        </a:p>
      </dgm:t>
    </dgm:pt>
    <dgm:pt modelId="{4E78B055-330C-4FD4-8F88-104ED151AE33}" type="parTrans" cxnId="{94F1EDDB-3F33-4FE2-BA84-60168EA1B9CC}">
      <dgm:prSet/>
      <dgm:spPr/>
      <dgm:t>
        <a:bodyPr/>
        <a:lstStyle/>
        <a:p>
          <a:endParaRPr lang="en-US" sz="1800"/>
        </a:p>
      </dgm:t>
    </dgm:pt>
    <dgm:pt modelId="{48517093-1133-4A5F-80CE-2331A9A70B70}" type="sibTrans" cxnId="{94F1EDDB-3F33-4FE2-BA84-60168EA1B9CC}">
      <dgm:prSet/>
      <dgm:spPr/>
      <dgm:t>
        <a:bodyPr/>
        <a:lstStyle/>
        <a:p>
          <a:endParaRPr lang="en-US" sz="1800"/>
        </a:p>
      </dgm:t>
    </dgm:pt>
    <dgm:pt modelId="{B89C9E72-120B-46F5-9AB6-056BBEA90C29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 smtClean="0"/>
            <a:t>Describe a focus on the full continuum of medication therapy to eliminate silos of care</a:t>
          </a:r>
          <a:endParaRPr lang="en-US" sz="1800" dirty="0"/>
        </a:p>
      </dgm:t>
    </dgm:pt>
    <dgm:pt modelId="{3757C97E-93DF-4B10-910C-F807C4D780C2}" type="parTrans" cxnId="{7B5FF0D1-4203-4C8D-9F30-907963FE124F}">
      <dgm:prSet/>
      <dgm:spPr/>
      <dgm:t>
        <a:bodyPr/>
        <a:lstStyle/>
        <a:p>
          <a:endParaRPr lang="en-US" sz="2000"/>
        </a:p>
      </dgm:t>
    </dgm:pt>
    <dgm:pt modelId="{C7C48BF6-6E65-4867-AA9A-412E371631F9}" type="sibTrans" cxnId="{7B5FF0D1-4203-4C8D-9F30-907963FE124F}">
      <dgm:prSet/>
      <dgm:spPr/>
      <dgm:t>
        <a:bodyPr/>
        <a:lstStyle/>
        <a:p>
          <a:endParaRPr lang="en-US" sz="2000"/>
        </a:p>
      </dgm:t>
    </dgm:pt>
    <dgm:pt modelId="{4EC7EE4D-1AC1-4006-8D92-8894FED94324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800" dirty="0"/>
        </a:p>
      </dgm:t>
    </dgm:pt>
    <dgm:pt modelId="{EA677663-85E3-43F3-B598-C0FDEF98D9DE}" type="parTrans" cxnId="{8648D58F-BD9B-4C7F-9FF4-F78F75A62910}">
      <dgm:prSet/>
      <dgm:spPr/>
      <dgm:t>
        <a:bodyPr/>
        <a:lstStyle/>
        <a:p>
          <a:endParaRPr lang="en-US"/>
        </a:p>
      </dgm:t>
    </dgm:pt>
    <dgm:pt modelId="{28E0DE0E-B344-4224-AF47-8D23E1605A46}" type="sibTrans" cxnId="{8648D58F-BD9B-4C7F-9FF4-F78F75A62910}">
      <dgm:prSet/>
      <dgm:spPr/>
      <dgm:t>
        <a:bodyPr/>
        <a:lstStyle/>
        <a:p>
          <a:endParaRPr lang="en-US"/>
        </a:p>
      </dgm:t>
    </dgm:pt>
    <dgm:pt modelId="{8A15D065-1BBB-4C07-8BA6-732DB8C97A2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Accountable Care Organization</a:t>
          </a:r>
        </a:p>
        <a:p>
          <a:r>
            <a:rPr lang="en-US" sz="2000" b="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Connecting All Aspects of the Medication-Use Continuum</a:t>
          </a:r>
          <a:endParaRPr lang="en-US" sz="2000" b="0" dirty="0"/>
        </a:p>
      </dgm:t>
    </dgm:pt>
    <dgm:pt modelId="{957E0F11-E1A1-4323-A7D5-CD3DACBB3B18}" type="parTrans" cxnId="{B10B9E8E-DC7C-4861-A309-CD91AA16562F}">
      <dgm:prSet/>
      <dgm:spPr/>
      <dgm:t>
        <a:bodyPr/>
        <a:lstStyle/>
        <a:p>
          <a:endParaRPr lang="en-US"/>
        </a:p>
      </dgm:t>
    </dgm:pt>
    <dgm:pt modelId="{66BE7941-0B98-48BC-B024-4AD34ADDB427}" type="sibTrans" cxnId="{B10B9E8E-DC7C-4861-A309-CD91AA16562F}">
      <dgm:prSet/>
      <dgm:spPr/>
      <dgm:t>
        <a:bodyPr/>
        <a:lstStyle/>
        <a:p>
          <a:endParaRPr lang="en-US"/>
        </a:p>
      </dgm:t>
    </dgm:pt>
    <dgm:pt modelId="{249BD209-99EF-4142-AA58-09675740310A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 smtClean="0"/>
            <a:t>Discuss the ACO Model and ways in which pharmacists should participate</a:t>
          </a:r>
          <a:endParaRPr lang="en-US" sz="1800" dirty="0"/>
        </a:p>
      </dgm:t>
    </dgm:pt>
    <dgm:pt modelId="{29E144F3-3E4C-46A1-95F5-9A33843B992B}" type="parTrans" cxnId="{3E941513-B4D5-4A53-A54C-E65C6884D198}">
      <dgm:prSet/>
      <dgm:spPr/>
      <dgm:t>
        <a:bodyPr/>
        <a:lstStyle/>
        <a:p>
          <a:endParaRPr lang="en-US"/>
        </a:p>
      </dgm:t>
    </dgm:pt>
    <dgm:pt modelId="{4ED11166-29B0-4519-8D50-85AA27811626}" type="sibTrans" cxnId="{3E941513-B4D5-4A53-A54C-E65C6884D198}">
      <dgm:prSet/>
      <dgm:spPr/>
      <dgm:t>
        <a:bodyPr/>
        <a:lstStyle/>
        <a:p>
          <a:endParaRPr lang="en-US"/>
        </a:p>
      </dgm:t>
    </dgm:pt>
    <dgm:pt modelId="{46D64ED3-23E8-4E0C-A2C5-26B3E5CFB262}" type="pres">
      <dgm:prSet presAssocID="{75E8C205-C3CF-4962-BC38-6AF293B01D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D962FF-930B-47A4-A75B-F4EAE3A1632E}" type="pres">
      <dgm:prSet presAssocID="{2DC7517F-75B1-4EEF-824C-785EAACA667A}" presName="linNode" presStyleCnt="0"/>
      <dgm:spPr/>
      <dgm:t>
        <a:bodyPr/>
        <a:lstStyle/>
        <a:p>
          <a:endParaRPr lang="en-US"/>
        </a:p>
      </dgm:t>
    </dgm:pt>
    <dgm:pt modelId="{4415FEAF-4572-4568-AFD3-B39A41D4F872}" type="pres">
      <dgm:prSet presAssocID="{2DC7517F-75B1-4EEF-824C-785EAACA667A}" presName="parentText" presStyleLbl="node1" presStyleIdx="0" presStyleCnt="2" custScaleY="1069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C5C68-8015-4CC5-9DBD-46D55CA06CA1}" type="pres">
      <dgm:prSet presAssocID="{2DC7517F-75B1-4EEF-824C-785EAACA667A}" presName="descendantText" presStyleLbl="alignAccFollowNode1" presStyleIdx="0" presStyleCnt="2" custScaleY="131972" custLinFactNeighborX="787" custLinFactNeighborY="2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4B486-C883-45E8-8E36-E6A861A2C91D}" type="pres">
      <dgm:prSet presAssocID="{E3D44E06-8B72-4415-B0EF-A1D4F86F625B}" presName="sp" presStyleCnt="0"/>
      <dgm:spPr/>
      <dgm:t>
        <a:bodyPr/>
        <a:lstStyle/>
        <a:p>
          <a:endParaRPr lang="en-US"/>
        </a:p>
      </dgm:t>
    </dgm:pt>
    <dgm:pt modelId="{6C4A59E3-5BC4-4773-AE18-914946AE8CE4}" type="pres">
      <dgm:prSet presAssocID="{8A15D065-1BBB-4C07-8BA6-732DB8C97A28}" presName="linNode" presStyleCnt="0"/>
      <dgm:spPr/>
    </dgm:pt>
    <dgm:pt modelId="{248F005F-D51C-4CDC-8BDB-F753180A0EAC}" type="pres">
      <dgm:prSet presAssocID="{8A15D065-1BBB-4C07-8BA6-732DB8C97A2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46CB3-AE92-4801-8351-4DEB58E33778}" type="pres">
      <dgm:prSet presAssocID="{8A15D065-1BBB-4C07-8BA6-732DB8C97A2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0B9E8E-DC7C-4861-A309-CD91AA16562F}" srcId="{75E8C205-C3CF-4962-BC38-6AF293B01D1B}" destId="{8A15D065-1BBB-4C07-8BA6-732DB8C97A28}" srcOrd="1" destOrd="0" parTransId="{957E0F11-E1A1-4323-A7D5-CD3DACBB3B18}" sibTransId="{66BE7941-0B98-48BC-B024-4AD34ADDB427}"/>
    <dgm:cxn modelId="{04520696-24FF-40E3-AE66-E3962AF4C619}" type="presOf" srcId="{8A15D065-1BBB-4C07-8BA6-732DB8C97A28}" destId="{248F005F-D51C-4CDC-8BDB-F753180A0EAC}" srcOrd="0" destOrd="0" presId="urn:microsoft.com/office/officeart/2005/8/layout/vList5"/>
    <dgm:cxn modelId="{D599BE8F-C3B9-4C2A-861C-3D29FF6027AD}" srcId="{75E8C205-C3CF-4962-BC38-6AF293B01D1B}" destId="{2DC7517F-75B1-4EEF-824C-785EAACA667A}" srcOrd="0" destOrd="0" parTransId="{ACEB1CB3-F43D-4B32-9D4C-9E02981B12DE}" sibTransId="{E3D44E06-8B72-4415-B0EF-A1D4F86F625B}"/>
    <dgm:cxn modelId="{8648D58F-BD9B-4C7F-9FF4-F78F75A62910}" srcId="{2DC7517F-75B1-4EEF-824C-785EAACA667A}" destId="{4EC7EE4D-1AC1-4006-8D92-8894FED94324}" srcOrd="1" destOrd="0" parTransId="{EA677663-85E3-43F3-B598-C0FDEF98D9DE}" sibTransId="{28E0DE0E-B344-4224-AF47-8D23E1605A46}"/>
    <dgm:cxn modelId="{EE6D6FC5-3E08-484E-AA7B-56573947FB1A}" type="presOf" srcId="{249BD209-99EF-4142-AA58-09675740310A}" destId="{30646CB3-AE92-4801-8351-4DEB58E33778}" srcOrd="0" destOrd="0" presId="urn:microsoft.com/office/officeart/2005/8/layout/vList5"/>
    <dgm:cxn modelId="{1231CC74-EA03-40AE-9380-D06B4A0DE64E}" type="presOf" srcId="{75E8C205-C3CF-4962-BC38-6AF293B01D1B}" destId="{46D64ED3-23E8-4E0C-A2C5-26B3E5CFB262}" srcOrd="0" destOrd="0" presId="urn:microsoft.com/office/officeart/2005/8/layout/vList5"/>
    <dgm:cxn modelId="{7B5FF0D1-4203-4C8D-9F30-907963FE124F}" srcId="{2DC7517F-75B1-4EEF-824C-785EAACA667A}" destId="{B89C9E72-120B-46F5-9AB6-056BBEA90C29}" srcOrd="2" destOrd="0" parTransId="{3757C97E-93DF-4B10-910C-F807C4D780C2}" sibTransId="{C7C48BF6-6E65-4867-AA9A-412E371631F9}"/>
    <dgm:cxn modelId="{3E941513-B4D5-4A53-A54C-E65C6884D198}" srcId="{8A15D065-1BBB-4C07-8BA6-732DB8C97A28}" destId="{249BD209-99EF-4142-AA58-09675740310A}" srcOrd="0" destOrd="0" parTransId="{29E144F3-3E4C-46A1-95F5-9A33843B992B}" sibTransId="{4ED11166-29B0-4519-8D50-85AA27811626}"/>
    <dgm:cxn modelId="{D87BF681-F8C1-442D-AB4E-FF259E73F0D1}" type="presOf" srcId="{B89C9E72-120B-46F5-9AB6-056BBEA90C29}" destId="{760C5C68-8015-4CC5-9DBD-46D55CA06CA1}" srcOrd="0" destOrd="2" presId="urn:microsoft.com/office/officeart/2005/8/layout/vList5"/>
    <dgm:cxn modelId="{E9D64ED5-9464-4CA5-A303-BCEE39568121}" type="presOf" srcId="{4EC7EE4D-1AC1-4006-8D92-8894FED94324}" destId="{760C5C68-8015-4CC5-9DBD-46D55CA06CA1}" srcOrd="0" destOrd="1" presId="urn:microsoft.com/office/officeart/2005/8/layout/vList5"/>
    <dgm:cxn modelId="{7885098C-EC7D-4418-8E1A-FEB1D758D9B8}" type="presOf" srcId="{2DC7517F-75B1-4EEF-824C-785EAACA667A}" destId="{4415FEAF-4572-4568-AFD3-B39A41D4F872}" srcOrd="0" destOrd="0" presId="urn:microsoft.com/office/officeart/2005/8/layout/vList5"/>
    <dgm:cxn modelId="{0D77B59E-FB6C-4EA0-B4CE-903E83CB142F}" type="presOf" srcId="{1CD92073-32BF-4D6F-93CD-F6284879D5E4}" destId="{760C5C68-8015-4CC5-9DBD-46D55CA06CA1}" srcOrd="0" destOrd="0" presId="urn:microsoft.com/office/officeart/2005/8/layout/vList5"/>
    <dgm:cxn modelId="{94F1EDDB-3F33-4FE2-BA84-60168EA1B9CC}" srcId="{2DC7517F-75B1-4EEF-824C-785EAACA667A}" destId="{1CD92073-32BF-4D6F-93CD-F6284879D5E4}" srcOrd="0" destOrd="0" parTransId="{4E78B055-330C-4FD4-8F88-104ED151AE33}" sibTransId="{48517093-1133-4A5F-80CE-2331A9A70B70}"/>
    <dgm:cxn modelId="{442E79E0-1A00-455E-A2B0-0BDED75FDC4B}" type="presParOf" srcId="{46D64ED3-23E8-4E0C-A2C5-26B3E5CFB262}" destId="{DFD962FF-930B-47A4-A75B-F4EAE3A1632E}" srcOrd="0" destOrd="0" presId="urn:microsoft.com/office/officeart/2005/8/layout/vList5"/>
    <dgm:cxn modelId="{64BEBE8B-F7A3-48B9-9878-1B41F13F8C38}" type="presParOf" srcId="{DFD962FF-930B-47A4-A75B-F4EAE3A1632E}" destId="{4415FEAF-4572-4568-AFD3-B39A41D4F872}" srcOrd="0" destOrd="0" presId="urn:microsoft.com/office/officeart/2005/8/layout/vList5"/>
    <dgm:cxn modelId="{55FB1450-3B6A-4212-BEEE-BD24F9F44A4F}" type="presParOf" srcId="{DFD962FF-930B-47A4-A75B-F4EAE3A1632E}" destId="{760C5C68-8015-4CC5-9DBD-46D55CA06CA1}" srcOrd="1" destOrd="0" presId="urn:microsoft.com/office/officeart/2005/8/layout/vList5"/>
    <dgm:cxn modelId="{84D5BCD7-D02E-4E90-8CF9-FDE3D1240C4B}" type="presParOf" srcId="{46D64ED3-23E8-4E0C-A2C5-26B3E5CFB262}" destId="{49C4B486-C883-45E8-8E36-E6A861A2C91D}" srcOrd="1" destOrd="0" presId="urn:microsoft.com/office/officeart/2005/8/layout/vList5"/>
    <dgm:cxn modelId="{147E6920-35B0-4919-B497-14502277C399}" type="presParOf" srcId="{46D64ED3-23E8-4E0C-A2C5-26B3E5CFB262}" destId="{6C4A59E3-5BC4-4773-AE18-914946AE8CE4}" srcOrd="2" destOrd="0" presId="urn:microsoft.com/office/officeart/2005/8/layout/vList5"/>
    <dgm:cxn modelId="{598FB27B-1912-4260-AD2B-BC30B05BD702}" type="presParOf" srcId="{6C4A59E3-5BC4-4773-AE18-914946AE8CE4}" destId="{248F005F-D51C-4CDC-8BDB-F753180A0EAC}" srcOrd="0" destOrd="0" presId="urn:microsoft.com/office/officeart/2005/8/layout/vList5"/>
    <dgm:cxn modelId="{54BB1699-0F83-4D3B-9C34-629C5F0C13D6}" type="presParOf" srcId="{6C4A59E3-5BC4-4773-AE18-914946AE8CE4}" destId="{30646CB3-AE92-4801-8351-4DEB58E337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8C205-C3CF-4962-BC38-6AF293B01D1B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49526F6-DB15-4E01-BEB1-9A01793C61A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Enhancing the Public’s Understanding of the Vital Role of the Pharmacist in their Care</a:t>
          </a:r>
          <a:endParaRPr lang="en-US" sz="20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7F3B33-2BD7-4E07-B122-6BDB2B0CE812}" type="parTrans" cxnId="{5FC95F6B-F5EC-463F-9625-7E20B918C905}">
      <dgm:prSet/>
      <dgm:spPr/>
      <dgm:t>
        <a:bodyPr/>
        <a:lstStyle/>
        <a:p>
          <a:endParaRPr lang="en-US" sz="2000"/>
        </a:p>
      </dgm:t>
    </dgm:pt>
    <dgm:pt modelId="{B80796F1-6346-4CE1-AF63-FC4D327CDAFD}" type="sibTrans" cxnId="{5FC95F6B-F5EC-463F-9625-7E20B918C905}">
      <dgm:prSet/>
      <dgm:spPr/>
      <dgm:t>
        <a:bodyPr/>
        <a:lstStyle/>
        <a:p>
          <a:endParaRPr lang="en-US" sz="2000"/>
        </a:p>
      </dgm:t>
    </dgm:pt>
    <dgm:pt modelId="{3E501DF7-3217-45A3-BF4E-F35E76D11DF0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 smtClean="0"/>
            <a:t>Describe the importance and process for pharmacists to obtain provider status at the Federal, State and Local levels</a:t>
          </a:r>
          <a:endParaRPr lang="en-US" sz="1800" dirty="0"/>
        </a:p>
      </dgm:t>
    </dgm:pt>
    <dgm:pt modelId="{C64C0451-2B0B-4D2A-A85F-AC10B94781CE}" type="parTrans" cxnId="{875C91C1-F2B0-4D00-A5A4-7F4D3EA93CA5}">
      <dgm:prSet/>
      <dgm:spPr/>
      <dgm:t>
        <a:bodyPr/>
        <a:lstStyle/>
        <a:p>
          <a:endParaRPr lang="en-US" sz="2000"/>
        </a:p>
      </dgm:t>
    </dgm:pt>
    <dgm:pt modelId="{C91DA662-0F38-46D7-B79B-EB6B179F5FDF}" type="sibTrans" cxnId="{875C91C1-F2B0-4D00-A5A4-7F4D3EA93CA5}">
      <dgm:prSet/>
      <dgm:spPr/>
      <dgm:t>
        <a:bodyPr/>
        <a:lstStyle/>
        <a:p>
          <a:endParaRPr lang="en-US" sz="2000"/>
        </a:p>
      </dgm:t>
    </dgm:pt>
    <dgm:pt modelId="{6C2FA635-D02B-4994-97F8-C942BD160889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 smtClean="0"/>
            <a:t>Identify opportunities and ways pharmacists should educate the public, patients, and payors to enlist their support for availability of pharmacy care</a:t>
          </a:r>
          <a:endParaRPr lang="en-US" sz="1800" dirty="0"/>
        </a:p>
      </dgm:t>
    </dgm:pt>
    <dgm:pt modelId="{41A279D1-5A43-4AAC-987F-5D31534D366E}" type="parTrans" cxnId="{D2D0DC8E-A33D-44EC-B978-EB4BB765941E}">
      <dgm:prSet/>
      <dgm:spPr/>
      <dgm:t>
        <a:bodyPr/>
        <a:lstStyle/>
        <a:p>
          <a:endParaRPr lang="en-US" sz="2000"/>
        </a:p>
      </dgm:t>
    </dgm:pt>
    <dgm:pt modelId="{449AB403-EEC9-459F-B3C4-8C3E9E5CC127}" type="sibTrans" cxnId="{D2D0DC8E-A33D-44EC-B978-EB4BB765941E}">
      <dgm:prSet/>
      <dgm:spPr/>
      <dgm:t>
        <a:bodyPr/>
        <a:lstStyle/>
        <a:p>
          <a:endParaRPr lang="en-US" sz="2000"/>
        </a:p>
      </dgm:t>
    </dgm:pt>
    <dgm:pt modelId="{629B5569-54C7-4889-BFD6-80D393BEC1E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Obtaining Provider Status for Pharmacists</a:t>
          </a:r>
        </a:p>
        <a:p>
          <a:r>
            <a:rPr lang="en-US" sz="20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Yes, It is Important!</a:t>
          </a:r>
          <a:endParaRPr lang="en-US" sz="1800" cap="small" baseline="0" dirty="0">
            <a:solidFill>
              <a:srgbClr val="FFFF00"/>
            </a:solidFill>
          </a:endParaRPr>
        </a:p>
      </dgm:t>
    </dgm:pt>
    <dgm:pt modelId="{2D05A6A1-0A63-4EB4-AF84-79902B5F633D}" type="parTrans" cxnId="{DC21713D-5495-435E-A9E5-601FEF80E83A}">
      <dgm:prSet/>
      <dgm:spPr/>
      <dgm:t>
        <a:bodyPr/>
        <a:lstStyle/>
        <a:p>
          <a:endParaRPr lang="en-US" sz="2000"/>
        </a:p>
      </dgm:t>
    </dgm:pt>
    <dgm:pt modelId="{9CC263C6-2C72-4FFC-90A4-D147570C5FC8}" type="sibTrans" cxnId="{DC21713D-5495-435E-A9E5-601FEF80E83A}">
      <dgm:prSet/>
      <dgm:spPr/>
      <dgm:t>
        <a:bodyPr/>
        <a:lstStyle/>
        <a:p>
          <a:endParaRPr lang="en-US" sz="2000"/>
        </a:p>
      </dgm:t>
    </dgm:pt>
    <dgm:pt modelId="{E315EE1D-935D-48F1-8626-841180C52A4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Pharmacist Interdependent Prescribing</a:t>
          </a:r>
        </a:p>
        <a:p>
          <a:r>
            <a:rPr lang="en-US" sz="20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Optimizing Patient Outcomes</a:t>
          </a:r>
          <a:endParaRPr lang="en-US" sz="2000" i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7FA0C5-A22F-4F91-944F-277E50AB6266}" type="parTrans" cxnId="{6488AC72-8483-4D05-AC1F-6B354E95D57E}">
      <dgm:prSet/>
      <dgm:spPr/>
      <dgm:t>
        <a:bodyPr/>
        <a:lstStyle/>
        <a:p>
          <a:endParaRPr lang="en-US" sz="2000"/>
        </a:p>
      </dgm:t>
    </dgm:pt>
    <dgm:pt modelId="{4AF0314A-E942-4BB0-BBBF-A22BA70DD12B}" type="sibTrans" cxnId="{6488AC72-8483-4D05-AC1F-6B354E95D57E}">
      <dgm:prSet/>
      <dgm:spPr/>
      <dgm:t>
        <a:bodyPr/>
        <a:lstStyle/>
        <a:p>
          <a:endParaRPr lang="en-US" sz="2000"/>
        </a:p>
      </dgm:t>
    </dgm:pt>
    <dgm:pt modelId="{A09DF505-3C8F-402B-A0CE-A78E9F04E81A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 smtClean="0"/>
            <a:t>Explain how the evolution of CDTM to broaden pharmacist prescribing privileges will improve the delivery of health care</a:t>
          </a:r>
          <a:endParaRPr lang="en-US" sz="1800" dirty="0"/>
        </a:p>
      </dgm:t>
    </dgm:pt>
    <dgm:pt modelId="{B53F48F9-ECFF-44A6-9271-18379FDE5A8C}" type="parTrans" cxnId="{B2D8F403-56D8-4F23-962D-9FC7B4897389}">
      <dgm:prSet/>
      <dgm:spPr/>
      <dgm:t>
        <a:bodyPr/>
        <a:lstStyle/>
        <a:p>
          <a:endParaRPr lang="en-US" sz="2000"/>
        </a:p>
      </dgm:t>
    </dgm:pt>
    <dgm:pt modelId="{5182E889-978B-435A-9C73-937FC5DF9D5B}" type="sibTrans" cxnId="{B2D8F403-56D8-4F23-962D-9FC7B4897389}">
      <dgm:prSet/>
      <dgm:spPr/>
      <dgm:t>
        <a:bodyPr/>
        <a:lstStyle/>
        <a:p>
          <a:endParaRPr lang="en-US" sz="2000"/>
        </a:p>
      </dgm:t>
    </dgm:pt>
    <dgm:pt modelId="{46D64ED3-23E8-4E0C-A2C5-26B3E5CFB262}" type="pres">
      <dgm:prSet presAssocID="{75E8C205-C3CF-4962-BC38-6AF293B01D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71BD88-958D-49B8-9BDD-E621D86D548F}" type="pres">
      <dgm:prSet presAssocID="{449526F6-DB15-4E01-BEB1-9A01793C61A2}" presName="linNode" presStyleCnt="0"/>
      <dgm:spPr/>
      <dgm:t>
        <a:bodyPr/>
        <a:lstStyle/>
        <a:p>
          <a:endParaRPr lang="en-US"/>
        </a:p>
      </dgm:t>
    </dgm:pt>
    <dgm:pt modelId="{A3AF05AA-7E67-4746-8F80-45A5A6AE21C8}" type="pres">
      <dgm:prSet presAssocID="{449526F6-DB15-4E01-BEB1-9A01793C61A2}" presName="parentText" presStyleLbl="node1" presStyleIdx="0" presStyleCnt="3" custLinFactNeighborX="-1502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4F8E4-0048-43FC-82B6-DE96DBD5C822}" type="pres">
      <dgm:prSet presAssocID="{449526F6-DB15-4E01-BEB1-9A01793C61A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C1D45-67B1-4F11-B507-52495CB22481}" type="pres">
      <dgm:prSet presAssocID="{B80796F1-6346-4CE1-AF63-FC4D327CDAFD}" presName="sp" presStyleCnt="0"/>
      <dgm:spPr/>
      <dgm:t>
        <a:bodyPr/>
        <a:lstStyle/>
        <a:p>
          <a:endParaRPr lang="en-US"/>
        </a:p>
      </dgm:t>
    </dgm:pt>
    <dgm:pt modelId="{C482EC1F-620E-4245-A616-C7A0C4F202B4}" type="pres">
      <dgm:prSet presAssocID="{629B5569-54C7-4889-BFD6-80D393BEC1E8}" presName="linNode" presStyleCnt="0"/>
      <dgm:spPr/>
      <dgm:t>
        <a:bodyPr/>
        <a:lstStyle/>
        <a:p>
          <a:endParaRPr lang="en-US"/>
        </a:p>
      </dgm:t>
    </dgm:pt>
    <dgm:pt modelId="{EB15F5DF-60E9-4A1B-80C5-A5D8BA8BE169}" type="pres">
      <dgm:prSet presAssocID="{629B5569-54C7-4889-BFD6-80D393BEC1E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EC47E-E367-4988-A19E-46EA12E08349}" type="pres">
      <dgm:prSet presAssocID="{629B5569-54C7-4889-BFD6-80D393BEC1E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E381-DD46-4AA7-B287-3F2C23B3242B}" type="pres">
      <dgm:prSet presAssocID="{9CC263C6-2C72-4FFC-90A4-D147570C5FC8}" presName="sp" presStyleCnt="0"/>
      <dgm:spPr/>
      <dgm:t>
        <a:bodyPr/>
        <a:lstStyle/>
        <a:p>
          <a:endParaRPr lang="en-US"/>
        </a:p>
      </dgm:t>
    </dgm:pt>
    <dgm:pt modelId="{9E45D583-0B03-4B4F-BCF7-BD1B9B5A5B8E}" type="pres">
      <dgm:prSet presAssocID="{E315EE1D-935D-48F1-8626-841180C52A42}" presName="linNode" presStyleCnt="0"/>
      <dgm:spPr/>
      <dgm:t>
        <a:bodyPr/>
        <a:lstStyle/>
        <a:p>
          <a:endParaRPr lang="en-US"/>
        </a:p>
      </dgm:t>
    </dgm:pt>
    <dgm:pt modelId="{C63E79C2-9CC1-44DE-BFB8-89B8F429524E}" type="pres">
      <dgm:prSet presAssocID="{E315EE1D-935D-48F1-8626-841180C52A4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F341-3313-4526-A8E5-0D10C93AA6C9}" type="pres">
      <dgm:prSet presAssocID="{E315EE1D-935D-48F1-8626-841180C52A4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3AB8B8-8E3C-4FB5-AA93-8163654CDBF4}" type="presOf" srcId="{629B5569-54C7-4889-BFD6-80D393BEC1E8}" destId="{EB15F5DF-60E9-4A1B-80C5-A5D8BA8BE169}" srcOrd="0" destOrd="0" presId="urn:microsoft.com/office/officeart/2005/8/layout/vList5"/>
    <dgm:cxn modelId="{5FC95F6B-F5EC-463F-9625-7E20B918C905}" srcId="{75E8C205-C3CF-4962-BC38-6AF293B01D1B}" destId="{449526F6-DB15-4E01-BEB1-9A01793C61A2}" srcOrd="0" destOrd="0" parTransId="{E07F3B33-2BD7-4E07-B122-6BDB2B0CE812}" sibTransId="{B80796F1-6346-4CE1-AF63-FC4D327CDAFD}"/>
    <dgm:cxn modelId="{875C91C1-F2B0-4D00-A5A4-7F4D3EA93CA5}" srcId="{629B5569-54C7-4889-BFD6-80D393BEC1E8}" destId="{3E501DF7-3217-45A3-BF4E-F35E76D11DF0}" srcOrd="0" destOrd="0" parTransId="{C64C0451-2B0B-4D2A-A85F-AC10B94781CE}" sibTransId="{C91DA662-0F38-46D7-B79B-EB6B179F5FDF}"/>
    <dgm:cxn modelId="{99B28A46-6AE7-4CA7-B7EB-1ED661987295}" type="presOf" srcId="{6C2FA635-D02B-4994-97F8-C942BD160889}" destId="{F8C4F8E4-0048-43FC-82B6-DE96DBD5C822}" srcOrd="0" destOrd="0" presId="urn:microsoft.com/office/officeart/2005/8/layout/vList5"/>
    <dgm:cxn modelId="{DC21713D-5495-435E-A9E5-601FEF80E83A}" srcId="{75E8C205-C3CF-4962-BC38-6AF293B01D1B}" destId="{629B5569-54C7-4889-BFD6-80D393BEC1E8}" srcOrd="1" destOrd="0" parTransId="{2D05A6A1-0A63-4EB4-AF84-79902B5F633D}" sibTransId="{9CC263C6-2C72-4FFC-90A4-D147570C5FC8}"/>
    <dgm:cxn modelId="{D2D0DC8E-A33D-44EC-B978-EB4BB765941E}" srcId="{449526F6-DB15-4E01-BEB1-9A01793C61A2}" destId="{6C2FA635-D02B-4994-97F8-C942BD160889}" srcOrd="0" destOrd="0" parTransId="{41A279D1-5A43-4AAC-987F-5D31534D366E}" sibTransId="{449AB403-EEC9-459F-B3C4-8C3E9E5CC127}"/>
    <dgm:cxn modelId="{90A7AFFA-BB11-4C27-8071-BA84799C4CFB}" type="presOf" srcId="{75E8C205-C3CF-4962-BC38-6AF293B01D1B}" destId="{46D64ED3-23E8-4E0C-A2C5-26B3E5CFB262}" srcOrd="0" destOrd="0" presId="urn:microsoft.com/office/officeart/2005/8/layout/vList5"/>
    <dgm:cxn modelId="{FC587875-9BC3-4A0C-9737-D7DE77CF491F}" type="presOf" srcId="{3E501DF7-3217-45A3-BF4E-F35E76D11DF0}" destId="{1B9EC47E-E367-4988-A19E-46EA12E08349}" srcOrd="0" destOrd="0" presId="urn:microsoft.com/office/officeart/2005/8/layout/vList5"/>
    <dgm:cxn modelId="{34746937-3A3E-4B8B-8473-3B8DB999682A}" type="presOf" srcId="{449526F6-DB15-4E01-BEB1-9A01793C61A2}" destId="{A3AF05AA-7E67-4746-8F80-45A5A6AE21C8}" srcOrd="0" destOrd="0" presId="urn:microsoft.com/office/officeart/2005/8/layout/vList5"/>
    <dgm:cxn modelId="{B2D8F403-56D8-4F23-962D-9FC7B4897389}" srcId="{E315EE1D-935D-48F1-8626-841180C52A42}" destId="{A09DF505-3C8F-402B-A0CE-A78E9F04E81A}" srcOrd="0" destOrd="0" parTransId="{B53F48F9-ECFF-44A6-9271-18379FDE5A8C}" sibTransId="{5182E889-978B-435A-9C73-937FC5DF9D5B}"/>
    <dgm:cxn modelId="{6488AC72-8483-4D05-AC1F-6B354E95D57E}" srcId="{75E8C205-C3CF-4962-BC38-6AF293B01D1B}" destId="{E315EE1D-935D-48F1-8626-841180C52A42}" srcOrd="2" destOrd="0" parTransId="{BC7FA0C5-A22F-4F91-944F-277E50AB6266}" sibTransId="{4AF0314A-E942-4BB0-BBBF-A22BA70DD12B}"/>
    <dgm:cxn modelId="{E3F54594-FB58-41C9-BC5A-DABE63D84F92}" type="presOf" srcId="{E315EE1D-935D-48F1-8626-841180C52A42}" destId="{C63E79C2-9CC1-44DE-BFB8-89B8F429524E}" srcOrd="0" destOrd="0" presId="urn:microsoft.com/office/officeart/2005/8/layout/vList5"/>
    <dgm:cxn modelId="{4122D475-7973-4F49-AAEB-19431CD2C952}" type="presOf" srcId="{A09DF505-3C8F-402B-A0CE-A78E9F04E81A}" destId="{2A6AF341-3313-4526-A8E5-0D10C93AA6C9}" srcOrd="0" destOrd="0" presId="urn:microsoft.com/office/officeart/2005/8/layout/vList5"/>
    <dgm:cxn modelId="{9E03FF6A-8FB2-4FD6-986A-4EB8D0A58ECB}" type="presParOf" srcId="{46D64ED3-23E8-4E0C-A2C5-26B3E5CFB262}" destId="{F271BD88-958D-49B8-9BDD-E621D86D548F}" srcOrd="0" destOrd="0" presId="urn:microsoft.com/office/officeart/2005/8/layout/vList5"/>
    <dgm:cxn modelId="{91DA3287-7CE5-438A-9227-99F1AB838F0D}" type="presParOf" srcId="{F271BD88-958D-49B8-9BDD-E621D86D548F}" destId="{A3AF05AA-7E67-4746-8F80-45A5A6AE21C8}" srcOrd="0" destOrd="0" presId="urn:microsoft.com/office/officeart/2005/8/layout/vList5"/>
    <dgm:cxn modelId="{0A761A40-1D38-4D83-9BCA-8A90F5E1CE93}" type="presParOf" srcId="{F271BD88-958D-49B8-9BDD-E621D86D548F}" destId="{F8C4F8E4-0048-43FC-82B6-DE96DBD5C822}" srcOrd="1" destOrd="0" presId="urn:microsoft.com/office/officeart/2005/8/layout/vList5"/>
    <dgm:cxn modelId="{DC524638-AA95-4E59-8D95-164C792F613B}" type="presParOf" srcId="{46D64ED3-23E8-4E0C-A2C5-26B3E5CFB262}" destId="{098C1D45-67B1-4F11-B507-52495CB22481}" srcOrd="1" destOrd="0" presId="urn:microsoft.com/office/officeart/2005/8/layout/vList5"/>
    <dgm:cxn modelId="{18B852EF-520E-4491-B74D-82420D6DAF77}" type="presParOf" srcId="{46D64ED3-23E8-4E0C-A2C5-26B3E5CFB262}" destId="{C482EC1F-620E-4245-A616-C7A0C4F202B4}" srcOrd="2" destOrd="0" presId="urn:microsoft.com/office/officeart/2005/8/layout/vList5"/>
    <dgm:cxn modelId="{A7701997-4E11-4C14-9009-FA7FDE317B36}" type="presParOf" srcId="{C482EC1F-620E-4245-A616-C7A0C4F202B4}" destId="{EB15F5DF-60E9-4A1B-80C5-A5D8BA8BE169}" srcOrd="0" destOrd="0" presId="urn:microsoft.com/office/officeart/2005/8/layout/vList5"/>
    <dgm:cxn modelId="{FA211F44-553D-4306-A1B5-85E37F236F58}" type="presParOf" srcId="{C482EC1F-620E-4245-A616-C7A0C4F202B4}" destId="{1B9EC47E-E367-4988-A19E-46EA12E08349}" srcOrd="1" destOrd="0" presId="urn:microsoft.com/office/officeart/2005/8/layout/vList5"/>
    <dgm:cxn modelId="{19EE8549-F81C-4FB0-A831-665C4AA8E97D}" type="presParOf" srcId="{46D64ED3-23E8-4E0C-A2C5-26B3E5CFB262}" destId="{66F0E381-DD46-4AA7-B287-3F2C23B3242B}" srcOrd="3" destOrd="0" presId="urn:microsoft.com/office/officeart/2005/8/layout/vList5"/>
    <dgm:cxn modelId="{12A9B8FC-A69A-463C-A5C2-2ED871E14AA7}" type="presParOf" srcId="{46D64ED3-23E8-4E0C-A2C5-26B3E5CFB262}" destId="{9E45D583-0B03-4B4F-BCF7-BD1B9B5A5B8E}" srcOrd="4" destOrd="0" presId="urn:microsoft.com/office/officeart/2005/8/layout/vList5"/>
    <dgm:cxn modelId="{09003B04-93DA-4949-971D-A32A82D659E5}" type="presParOf" srcId="{9E45D583-0B03-4B4F-BCF7-BD1B9B5A5B8E}" destId="{C63E79C2-9CC1-44DE-BFB8-89B8F429524E}" srcOrd="0" destOrd="0" presId="urn:microsoft.com/office/officeart/2005/8/layout/vList5"/>
    <dgm:cxn modelId="{0B2DB07D-A8E8-4A5F-874E-0FA5C577CEE5}" type="presParOf" srcId="{9E45D583-0B03-4B4F-BCF7-BD1B9B5A5B8E}" destId="{2A6AF341-3313-4526-A8E5-0D10C93AA6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40A3DC-CF35-4773-A065-55C9EC7FCAEA}" type="doc">
      <dgm:prSet loTypeId="urn:microsoft.com/office/officeart/2005/8/layout/radial3" loCatId="relationship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C33A750-3BB5-45BF-B7FE-70B7B363978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The </a:t>
          </a:r>
        </a:p>
        <a:p>
          <a:r>
            <a:rPr lang="en-US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Patient</a:t>
          </a:r>
          <a:endParaRPr lang="en-US" sz="2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213A0905-AE09-40D1-B176-29B4A8A0B3CA}" type="parTrans" cxnId="{E6B037EE-5A3B-4342-AE3C-CE499B6E862D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3432C9F5-98A4-4397-BE8D-037FB872A8CE}" type="sibTrans" cxnId="{E6B037EE-5A3B-4342-AE3C-CE499B6E862D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DC59B4B9-6364-4E20-9710-1D712D64DB25}">
      <dgm:prSet phldrT="[Text]" custT="1"/>
      <dgm:spPr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1600" b="1" dirty="0" smtClean="0">
              <a:effectLst/>
              <a:latin typeface="Calibri" pitchFamily="34" charset="0"/>
            </a:rPr>
            <a:t>Hospitals </a:t>
          </a:r>
          <a:r>
            <a:rPr lang="en-US" sz="1200" b="1" dirty="0" smtClean="0">
              <a:effectLst/>
              <a:latin typeface="Calibri" pitchFamily="34" charset="0"/>
            </a:rPr>
            <a:t>&amp; </a:t>
          </a:r>
          <a:r>
            <a:rPr lang="en-US" sz="1600" b="1" dirty="0" smtClean="0">
              <a:effectLst/>
              <a:latin typeface="Calibri" pitchFamily="34" charset="0"/>
            </a:rPr>
            <a:t>Health    Systems</a:t>
          </a:r>
          <a:endParaRPr lang="en-US" sz="1600" b="1" dirty="0">
            <a:effectLst/>
            <a:latin typeface="Calibri" pitchFamily="34" charset="0"/>
          </a:endParaRPr>
        </a:p>
      </dgm:t>
    </dgm:pt>
    <dgm:pt modelId="{EC9682E5-F9D1-405B-9087-DC12242AB311}" type="parTrans" cxnId="{8A25D673-A2BC-479C-A680-393AA4F81A5F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8C715F81-B4A7-4AD9-9054-2D2851067036}" type="sibTrans" cxnId="{8A25D673-A2BC-479C-A680-393AA4F81A5F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616B6326-0DE6-4028-BC17-A93D0688BD73}">
      <dgm:prSet phldrT="[Text]" custT="1"/>
      <dgm:spPr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1800" b="1" dirty="0" smtClean="0">
              <a:effectLst/>
              <a:latin typeface="Calibri" pitchFamily="34" charset="0"/>
            </a:rPr>
            <a:t>Clinics</a:t>
          </a:r>
          <a:endParaRPr lang="en-US" sz="1800" b="1" dirty="0">
            <a:effectLst/>
            <a:latin typeface="Calibri" pitchFamily="34" charset="0"/>
          </a:endParaRPr>
        </a:p>
      </dgm:t>
    </dgm:pt>
    <dgm:pt modelId="{513870B6-BCBE-4E13-9495-F28A2A5D3578}" type="parTrans" cxnId="{ED139FF9-06CD-4BB0-9B7F-836193A3E824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7EACEDD5-9A4F-4A9E-A840-CC4EB8C789A0}" type="sibTrans" cxnId="{ED139FF9-06CD-4BB0-9B7F-836193A3E824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37698F6B-F431-416C-BAD5-2A2DFE450301}">
      <dgm:prSet phldrT="[Text]" custT="1"/>
      <dgm:spPr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1800" b="1" dirty="0" smtClean="0">
              <a:effectLst/>
              <a:latin typeface="Calibri" pitchFamily="34" charset="0"/>
            </a:rPr>
            <a:t>Home Care</a:t>
          </a:r>
          <a:endParaRPr lang="en-US" sz="1800" b="1" dirty="0">
            <a:effectLst/>
            <a:latin typeface="Calibri" pitchFamily="34" charset="0"/>
          </a:endParaRPr>
        </a:p>
      </dgm:t>
    </dgm:pt>
    <dgm:pt modelId="{A6BE842E-9787-49D4-8E59-1E6774BF435D}" type="parTrans" cxnId="{035F21EC-5693-49EC-862F-815A3B337C86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3920CFAD-94DB-4E2D-9C22-4D5013A49CE7}" type="sibTrans" cxnId="{035F21EC-5693-49EC-862F-815A3B337C86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BFA11881-612C-4319-83FA-1784E2E5F643}">
      <dgm:prSet phldrT="[Text]" custT="1"/>
      <dgm:spPr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1800" b="1" dirty="0" smtClean="0">
              <a:effectLst/>
              <a:latin typeface="Calibri" pitchFamily="34" charset="0"/>
            </a:rPr>
            <a:t>Long-Term Care</a:t>
          </a:r>
          <a:endParaRPr lang="en-US" sz="1800" b="1" dirty="0">
            <a:effectLst/>
            <a:latin typeface="Calibri" pitchFamily="34" charset="0"/>
          </a:endParaRPr>
        </a:p>
      </dgm:t>
    </dgm:pt>
    <dgm:pt modelId="{F12F8BD9-39CF-4ED9-BEE6-D5585E67A07E}" type="parTrans" cxnId="{C828946C-8D74-4260-95C7-7A4ACD76D36D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3C510D00-8F69-4147-BABC-71D50F7A26B8}" type="sibTrans" cxnId="{C828946C-8D74-4260-95C7-7A4ACD76D36D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9034063F-1EAE-4AC9-8948-04AC82E2716C}">
      <dgm:prSet phldrT="[Text]" custT="1"/>
      <dgm:spPr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1800" b="1" dirty="0" smtClean="0">
              <a:effectLst/>
              <a:latin typeface="Calibri" pitchFamily="34" charset="0"/>
            </a:rPr>
            <a:t>Specialty Pharmacy</a:t>
          </a:r>
          <a:endParaRPr lang="en-US" sz="1800" b="1" dirty="0">
            <a:effectLst/>
            <a:latin typeface="Calibri" pitchFamily="34" charset="0"/>
          </a:endParaRPr>
        </a:p>
      </dgm:t>
    </dgm:pt>
    <dgm:pt modelId="{2FE62DAC-D1C0-4E74-8762-FF6649D11B5C}" type="parTrans" cxnId="{25572C38-1C05-491D-8A8A-338EDC97D3C8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D2938CFE-15DB-4526-AD52-535FE3192BB1}" type="sibTrans" cxnId="{25572C38-1C05-491D-8A8A-338EDC97D3C8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4D35A719-9B26-409E-B5BD-DC93A28570DD}">
      <dgm:prSet phldrT="[Text]" custT="1"/>
      <dgm:spPr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1800" b="1" dirty="0" smtClean="0">
              <a:effectLst/>
              <a:latin typeface="Calibri" pitchFamily="34" charset="0"/>
            </a:rPr>
            <a:t>Community Pharmacies</a:t>
          </a:r>
          <a:endParaRPr lang="en-US" sz="1800" b="1" dirty="0">
            <a:effectLst/>
            <a:latin typeface="Calibri" pitchFamily="34" charset="0"/>
          </a:endParaRPr>
        </a:p>
      </dgm:t>
    </dgm:pt>
    <dgm:pt modelId="{19EE85ED-C0D9-4F2A-931A-D73F1BCDB10F}" type="parTrans" cxnId="{EF886559-DEB8-4E63-9785-E97BD1B1F250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CD68A740-C882-4AED-9756-C415EC888545}" type="sibTrans" cxnId="{EF886559-DEB8-4E63-9785-E97BD1B1F250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5EB7AE10-4C84-4A17-A8F6-A0B63BE27DD9}">
      <dgm:prSet phldrT="[Text]" custT="1"/>
      <dgm:spPr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1800" b="1" dirty="0" smtClean="0">
              <a:effectLst/>
              <a:latin typeface="Calibri" pitchFamily="34" charset="0"/>
            </a:rPr>
            <a:t>Urgent Care</a:t>
          </a:r>
          <a:endParaRPr lang="en-US" sz="1800" b="1" dirty="0">
            <a:effectLst/>
            <a:latin typeface="Calibri" pitchFamily="34" charset="0"/>
          </a:endParaRPr>
        </a:p>
      </dgm:t>
    </dgm:pt>
    <dgm:pt modelId="{BB933633-F444-48E0-8521-624D144B0EDE}" type="parTrans" cxnId="{7B3E2B6D-6E35-407D-A0DB-45CF33FCA36B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28B972E5-1CFD-458B-9FED-78A4FA2C537C}" type="sibTrans" cxnId="{7B3E2B6D-6E35-407D-A0DB-45CF33FCA36B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9AD023CC-9FE0-4B1B-8829-59DC31A7888B}">
      <dgm:prSet phldrT="[Text]" custT="1"/>
      <dgm:spPr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sz="1800" b="1" dirty="0" smtClean="0">
              <a:effectLst/>
              <a:latin typeface="Calibri" pitchFamily="34" charset="0"/>
            </a:rPr>
            <a:t>Insurers</a:t>
          </a:r>
          <a:endParaRPr lang="en-US" sz="1800" b="1" dirty="0">
            <a:effectLst/>
            <a:latin typeface="Calibri" pitchFamily="34" charset="0"/>
          </a:endParaRPr>
        </a:p>
      </dgm:t>
    </dgm:pt>
    <dgm:pt modelId="{AFC4036E-1FAE-4FF3-933B-31BADBDDB9F9}" type="parTrans" cxnId="{19911943-6000-4953-9F26-F48D2774DAA4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5948C1D3-CA17-415D-A962-BFAD876C1AE5}" type="sibTrans" cxnId="{19911943-6000-4953-9F26-F48D2774DAA4}">
      <dgm:prSet/>
      <dgm:spPr/>
      <dgm:t>
        <a:bodyPr/>
        <a:lstStyle/>
        <a:p>
          <a:endParaRPr lang="en-US" sz="2800" b="1">
            <a:solidFill>
              <a:schemeClr val="tx1"/>
            </a:solidFill>
            <a:effectLst/>
          </a:endParaRPr>
        </a:p>
      </dgm:t>
    </dgm:pt>
    <dgm:pt modelId="{26FD644E-4CC6-4068-9937-F00CD931A12A}" type="pres">
      <dgm:prSet presAssocID="{B440A3DC-CF35-4773-A065-55C9EC7FCAE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E0D119-C174-4885-BB3C-EA7366179874}" type="pres">
      <dgm:prSet presAssocID="{B440A3DC-CF35-4773-A065-55C9EC7FCAEA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0F56D5A3-A1EC-4C71-88E2-F5D22B64F336}" type="pres">
      <dgm:prSet presAssocID="{AC33A750-3BB5-45BF-B7FE-70B7B363978E}" presName="centerShape" presStyleLbl="vennNode1" presStyleIdx="0" presStyleCnt="9" custScaleX="68579" custScaleY="69317" custLinFactNeighborX="-530" custLinFactNeighborY="-1280"/>
      <dgm:spPr/>
      <dgm:t>
        <a:bodyPr/>
        <a:lstStyle/>
        <a:p>
          <a:endParaRPr lang="en-US"/>
        </a:p>
      </dgm:t>
    </dgm:pt>
    <dgm:pt modelId="{E29E6E46-DA9C-4929-A617-1FCDEDEF4DD7}" type="pres">
      <dgm:prSet presAssocID="{DC59B4B9-6364-4E20-9710-1D712D64DB25}" presName="node" presStyleLbl="vennNode1" presStyleIdx="1" presStyleCnt="9" custRadScaleRad="77345" custRadScaleInc="-46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0046F-C818-487B-876F-B8CE86993FF2}" type="pres">
      <dgm:prSet presAssocID="{616B6326-0DE6-4028-BC17-A93D0688BD73}" presName="node" presStyleLbl="vennNode1" presStyleIdx="2" presStyleCnt="9" custRadScaleRad="77646" custRadScaleInc="-45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05A06-24E5-41D9-8945-ECE9E311D349}" type="pres">
      <dgm:prSet presAssocID="{37698F6B-F431-416C-BAD5-2A2DFE450301}" presName="node" presStyleLbl="vennNode1" presStyleIdx="3" presStyleCnt="9" custRadScaleRad="72188" custRadScaleInc="-49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DEE9F-CD25-476E-A957-FD6025F4BC48}" type="pres">
      <dgm:prSet presAssocID="{BFA11881-612C-4319-83FA-1784E2E5F643}" presName="node" presStyleLbl="vennNode1" presStyleIdx="4" presStyleCnt="9" custRadScaleRad="77202" custRadScaleInc="-56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C27B7-60A1-4E02-AAEE-95F05E801D81}" type="pres">
      <dgm:prSet presAssocID="{9034063F-1EAE-4AC9-8948-04AC82E2716C}" presName="node" presStyleLbl="vennNode1" presStyleIdx="5" presStyleCnt="9" custRadScaleRad="74996" custRadScaleInc="-53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65AFF-4DB1-4318-98B2-1E41974B81A4}" type="pres">
      <dgm:prSet presAssocID="{4D35A719-9B26-409E-B5BD-DC93A28570DD}" presName="node" presStyleLbl="vennNode1" presStyleIdx="6" presStyleCnt="9" custRadScaleRad="77939" custRadScaleInc="-46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7EF08-6061-4D19-BC48-32F76F220875}" type="pres">
      <dgm:prSet presAssocID="{5EB7AE10-4C84-4A17-A8F6-A0B63BE27DD9}" presName="node" presStyleLbl="vennNode1" presStyleIdx="7" presStyleCnt="9" custRadScaleRad="69584" custRadScaleInc="-43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9788B-3E4A-46B0-9394-A81A888113F8}" type="pres">
      <dgm:prSet presAssocID="{9AD023CC-9FE0-4B1B-8829-59DC31A7888B}" presName="node" presStyleLbl="vennNode1" presStyleIdx="8" presStyleCnt="9" custRadScaleRad="78701" custRadScaleInc="-45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886559-DEB8-4E63-9785-E97BD1B1F250}" srcId="{AC33A750-3BB5-45BF-B7FE-70B7B363978E}" destId="{4D35A719-9B26-409E-B5BD-DC93A28570DD}" srcOrd="5" destOrd="0" parTransId="{19EE85ED-C0D9-4F2A-931A-D73F1BCDB10F}" sibTransId="{CD68A740-C882-4AED-9756-C415EC888545}"/>
    <dgm:cxn modelId="{53318E9C-A97B-486C-BF0A-E51E5346E5A5}" type="presOf" srcId="{B440A3DC-CF35-4773-A065-55C9EC7FCAEA}" destId="{26FD644E-4CC6-4068-9937-F00CD931A12A}" srcOrd="0" destOrd="0" presId="urn:microsoft.com/office/officeart/2005/8/layout/radial3"/>
    <dgm:cxn modelId="{C828946C-8D74-4260-95C7-7A4ACD76D36D}" srcId="{AC33A750-3BB5-45BF-B7FE-70B7B363978E}" destId="{BFA11881-612C-4319-83FA-1784E2E5F643}" srcOrd="3" destOrd="0" parTransId="{F12F8BD9-39CF-4ED9-BEE6-D5585E67A07E}" sibTransId="{3C510D00-8F69-4147-BABC-71D50F7A26B8}"/>
    <dgm:cxn modelId="{8A25D673-A2BC-479C-A680-393AA4F81A5F}" srcId="{AC33A750-3BB5-45BF-B7FE-70B7B363978E}" destId="{DC59B4B9-6364-4E20-9710-1D712D64DB25}" srcOrd="0" destOrd="0" parTransId="{EC9682E5-F9D1-405B-9087-DC12242AB311}" sibTransId="{8C715F81-B4A7-4AD9-9054-2D2851067036}"/>
    <dgm:cxn modelId="{65E3D4C1-5432-457D-96AA-85E6570816CF}" type="presOf" srcId="{AC33A750-3BB5-45BF-B7FE-70B7B363978E}" destId="{0F56D5A3-A1EC-4C71-88E2-F5D22B64F336}" srcOrd="0" destOrd="0" presId="urn:microsoft.com/office/officeart/2005/8/layout/radial3"/>
    <dgm:cxn modelId="{7DE68636-D5BD-4BF6-94D1-90427AB8DE0E}" type="presOf" srcId="{DC59B4B9-6364-4E20-9710-1D712D64DB25}" destId="{E29E6E46-DA9C-4929-A617-1FCDEDEF4DD7}" srcOrd="0" destOrd="0" presId="urn:microsoft.com/office/officeart/2005/8/layout/radial3"/>
    <dgm:cxn modelId="{93BE1B54-C67B-4AA1-BD2F-D366255BB65D}" type="presOf" srcId="{616B6326-0DE6-4028-BC17-A93D0688BD73}" destId="{3CA0046F-C818-487B-876F-B8CE86993FF2}" srcOrd="0" destOrd="0" presId="urn:microsoft.com/office/officeart/2005/8/layout/radial3"/>
    <dgm:cxn modelId="{CC2A6865-DDDF-488C-8FDB-34A45E0B6314}" type="presOf" srcId="{BFA11881-612C-4319-83FA-1784E2E5F643}" destId="{8F0DEE9F-CD25-476E-A957-FD6025F4BC48}" srcOrd="0" destOrd="0" presId="urn:microsoft.com/office/officeart/2005/8/layout/radial3"/>
    <dgm:cxn modelId="{38D6BF08-31F1-4915-A90B-DF0BCC08060C}" type="presOf" srcId="{9AD023CC-9FE0-4B1B-8829-59DC31A7888B}" destId="{04D9788B-3E4A-46B0-9394-A81A888113F8}" srcOrd="0" destOrd="0" presId="urn:microsoft.com/office/officeart/2005/8/layout/radial3"/>
    <dgm:cxn modelId="{E6B037EE-5A3B-4342-AE3C-CE499B6E862D}" srcId="{B440A3DC-CF35-4773-A065-55C9EC7FCAEA}" destId="{AC33A750-3BB5-45BF-B7FE-70B7B363978E}" srcOrd="0" destOrd="0" parTransId="{213A0905-AE09-40D1-B176-29B4A8A0B3CA}" sibTransId="{3432C9F5-98A4-4397-BE8D-037FB872A8CE}"/>
    <dgm:cxn modelId="{067024A2-7430-4D88-B690-D758C2A0B5D3}" type="presOf" srcId="{5EB7AE10-4C84-4A17-A8F6-A0B63BE27DD9}" destId="{B717EF08-6061-4D19-BC48-32F76F220875}" srcOrd="0" destOrd="0" presId="urn:microsoft.com/office/officeart/2005/8/layout/radial3"/>
    <dgm:cxn modelId="{25572C38-1C05-491D-8A8A-338EDC97D3C8}" srcId="{AC33A750-3BB5-45BF-B7FE-70B7B363978E}" destId="{9034063F-1EAE-4AC9-8948-04AC82E2716C}" srcOrd="4" destOrd="0" parTransId="{2FE62DAC-D1C0-4E74-8762-FF6649D11B5C}" sibTransId="{D2938CFE-15DB-4526-AD52-535FE3192BB1}"/>
    <dgm:cxn modelId="{B8AD3C79-5996-44FE-A99B-D47B54CDDD95}" type="presOf" srcId="{37698F6B-F431-416C-BAD5-2A2DFE450301}" destId="{D4705A06-24E5-41D9-8945-ECE9E311D349}" srcOrd="0" destOrd="0" presId="urn:microsoft.com/office/officeart/2005/8/layout/radial3"/>
    <dgm:cxn modelId="{7B3E2B6D-6E35-407D-A0DB-45CF33FCA36B}" srcId="{AC33A750-3BB5-45BF-B7FE-70B7B363978E}" destId="{5EB7AE10-4C84-4A17-A8F6-A0B63BE27DD9}" srcOrd="6" destOrd="0" parTransId="{BB933633-F444-48E0-8521-624D144B0EDE}" sibTransId="{28B972E5-1CFD-458B-9FED-78A4FA2C537C}"/>
    <dgm:cxn modelId="{19911943-6000-4953-9F26-F48D2774DAA4}" srcId="{AC33A750-3BB5-45BF-B7FE-70B7B363978E}" destId="{9AD023CC-9FE0-4B1B-8829-59DC31A7888B}" srcOrd="7" destOrd="0" parTransId="{AFC4036E-1FAE-4FF3-933B-31BADBDDB9F9}" sibTransId="{5948C1D3-CA17-415D-A962-BFAD876C1AE5}"/>
    <dgm:cxn modelId="{035F21EC-5693-49EC-862F-815A3B337C86}" srcId="{AC33A750-3BB5-45BF-B7FE-70B7B363978E}" destId="{37698F6B-F431-416C-BAD5-2A2DFE450301}" srcOrd="2" destOrd="0" parTransId="{A6BE842E-9787-49D4-8E59-1E6774BF435D}" sibTransId="{3920CFAD-94DB-4E2D-9C22-4D5013A49CE7}"/>
    <dgm:cxn modelId="{29E2F77C-45F8-4CB3-8A5D-28C4DFD84C7F}" type="presOf" srcId="{4D35A719-9B26-409E-B5BD-DC93A28570DD}" destId="{0E165AFF-4DB1-4318-98B2-1E41974B81A4}" srcOrd="0" destOrd="0" presId="urn:microsoft.com/office/officeart/2005/8/layout/radial3"/>
    <dgm:cxn modelId="{ED139FF9-06CD-4BB0-9B7F-836193A3E824}" srcId="{AC33A750-3BB5-45BF-B7FE-70B7B363978E}" destId="{616B6326-0DE6-4028-BC17-A93D0688BD73}" srcOrd="1" destOrd="0" parTransId="{513870B6-BCBE-4E13-9495-F28A2A5D3578}" sibTransId="{7EACEDD5-9A4F-4A9E-A840-CC4EB8C789A0}"/>
    <dgm:cxn modelId="{D17ED43C-542E-47B0-8CCC-07D312FE04F2}" type="presOf" srcId="{9034063F-1EAE-4AC9-8948-04AC82E2716C}" destId="{5BEC27B7-60A1-4E02-AAEE-95F05E801D81}" srcOrd="0" destOrd="0" presId="urn:microsoft.com/office/officeart/2005/8/layout/radial3"/>
    <dgm:cxn modelId="{A4CC1D11-03B9-4D26-8645-1B014534E7D2}" type="presParOf" srcId="{26FD644E-4CC6-4068-9937-F00CD931A12A}" destId="{76E0D119-C174-4885-BB3C-EA7366179874}" srcOrd="0" destOrd="0" presId="urn:microsoft.com/office/officeart/2005/8/layout/radial3"/>
    <dgm:cxn modelId="{B57BC1AA-E42E-4176-A1E4-30FD02ACB4EB}" type="presParOf" srcId="{76E0D119-C174-4885-BB3C-EA7366179874}" destId="{0F56D5A3-A1EC-4C71-88E2-F5D22B64F336}" srcOrd="0" destOrd="0" presId="urn:microsoft.com/office/officeart/2005/8/layout/radial3"/>
    <dgm:cxn modelId="{AD412DEC-821F-4462-B802-DC091EBE7682}" type="presParOf" srcId="{76E0D119-C174-4885-BB3C-EA7366179874}" destId="{E29E6E46-DA9C-4929-A617-1FCDEDEF4DD7}" srcOrd="1" destOrd="0" presId="urn:microsoft.com/office/officeart/2005/8/layout/radial3"/>
    <dgm:cxn modelId="{B4A8E602-2EDB-4E3B-90D9-43D27A97EB9C}" type="presParOf" srcId="{76E0D119-C174-4885-BB3C-EA7366179874}" destId="{3CA0046F-C818-487B-876F-B8CE86993FF2}" srcOrd="2" destOrd="0" presId="urn:microsoft.com/office/officeart/2005/8/layout/radial3"/>
    <dgm:cxn modelId="{3AD733A6-80A2-4BA4-93F2-36FBDC797444}" type="presParOf" srcId="{76E0D119-C174-4885-BB3C-EA7366179874}" destId="{D4705A06-24E5-41D9-8945-ECE9E311D349}" srcOrd="3" destOrd="0" presId="urn:microsoft.com/office/officeart/2005/8/layout/radial3"/>
    <dgm:cxn modelId="{A21DCD8B-9123-4939-BE6E-5C59C659C729}" type="presParOf" srcId="{76E0D119-C174-4885-BB3C-EA7366179874}" destId="{8F0DEE9F-CD25-476E-A957-FD6025F4BC48}" srcOrd="4" destOrd="0" presId="urn:microsoft.com/office/officeart/2005/8/layout/radial3"/>
    <dgm:cxn modelId="{1052A54A-AA88-4489-8E2E-885D1AEAD4EE}" type="presParOf" srcId="{76E0D119-C174-4885-BB3C-EA7366179874}" destId="{5BEC27B7-60A1-4E02-AAEE-95F05E801D81}" srcOrd="5" destOrd="0" presId="urn:microsoft.com/office/officeart/2005/8/layout/radial3"/>
    <dgm:cxn modelId="{5CAEF0A8-9DB1-4BF7-B55B-A68C1C5E87BF}" type="presParOf" srcId="{76E0D119-C174-4885-BB3C-EA7366179874}" destId="{0E165AFF-4DB1-4318-98B2-1E41974B81A4}" srcOrd="6" destOrd="0" presId="urn:microsoft.com/office/officeart/2005/8/layout/radial3"/>
    <dgm:cxn modelId="{99FD2377-48BE-42CE-8722-F4C7557E2AEF}" type="presParOf" srcId="{76E0D119-C174-4885-BB3C-EA7366179874}" destId="{B717EF08-6061-4D19-BC48-32F76F220875}" srcOrd="7" destOrd="0" presId="urn:microsoft.com/office/officeart/2005/8/layout/radial3"/>
    <dgm:cxn modelId="{64F77CB1-CEE3-40A5-BCD3-C95F3C4D21E8}" type="presParOf" srcId="{76E0D119-C174-4885-BB3C-EA7366179874}" destId="{04D9788B-3E4A-46B0-9394-A81A888113F8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B93A5A-555D-46CA-B8FE-DA6C4A41C8D1}" type="doc">
      <dgm:prSet loTypeId="urn:microsoft.com/office/officeart/2005/8/layout/hList6" loCatId="list" qsTypeId="urn:microsoft.com/office/officeart/2005/8/quickstyle/3d3" qsCatId="3D" csTypeId="urn:microsoft.com/office/officeart/2005/8/colors/accent0_3" csCatId="mainScheme" phldr="1"/>
      <dgm:spPr/>
    </dgm:pt>
    <dgm:pt modelId="{CDCD23C1-1F01-4E2B-A6B6-5E949D39B67A}">
      <dgm:prSet phldrT="[Text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Health care will become increasingly inter-professional, team-based</a:t>
          </a:r>
          <a:endParaRPr lang="en-US" sz="1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03DD409-4E25-4BE6-A5B0-FAC27DCC265E}" type="parTrans" cxnId="{716B8710-935A-4FC7-9B30-D26843AA50F7}">
      <dgm:prSet/>
      <dgm:spPr/>
      <dgm:t>
        <a:bodyPr/>
        <a:lstStyle/>
        <a:p>
          <a:pPr algn="ctr"/>
          <a:endParaRPr lang="en-US" sz="18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4DE08FC-942B-4AFE-A76B-5CFB87A67D67}" type="sibTrans" cxnId="{716B8710-935A-4FC7-9B30-D26843AA50F7}">
      <dgm:prSet/>
      <dgm:spPr/>
      <dgm:t>
        <a:bodyPr/>
        <a:lstStyle/>
        <a:p>
          <a:pPr algn="ctr"/>
          <a:endParaRPr lang="en-US" sz="18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038C661-4CC0-427E-A782-106D80B0B6CD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Medication preparation, distribution, &amp; dispensing should be more centralized &amp; automated</a:t>
          </a:r>
        </a:p>
      </dgm:t>
    </dgm:pt>
    <dgm:pt modelId="{8C77D6ED-F43D-4EB4-8D16-2D685AF2282E}" type="parTrans" cxnId="{D1492EE6-5DCC-4754-8971-E9E9D84C229E}">
      <dgm:prSet/>
      <dgm:spPr/>
      <dgm:t>
        <a:bodyPr/>
        <a:lstStyle/>
        <a:p>
          <a:pPr algn="ctr"/>
          <a:endParaRPr lang="en-US" sz="18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13E3732-D267-4855-92B8-B5C9989FF1CF}" type="sibTrans" cxnId="{D1492EE6-5DCC-4754-8971-E9E9D84C229E}">
      <dgm:prSet/>
      <dgm:spPr/>
      <dgm:t>
        <a:bodyPr/>
        <a:lstStyle/>
        <a:p>
          <a:pPr algn="ctr"/>
          <a:endParaRPr lang="en-US" sz="18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570475D-26EE-440A-9535-A662ADD5B7BD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Vast majority of pharmacists’ time must be spent providing direct patient care in </a:t>
          </a:r>
          <a:r>
            <a:rPr lang="en-US" sz="18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all</a:t>
          </a:r>
          <a:r>
            <a:rPr lang="en-US" sz="1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settings</a:t>
          </a:r>
        </a:p>
      </dgm:t>
    </dgm:pt>
    <dgm:pt modelId="{3D1B4F94-2BC8-437D-8798-B20A61822EB8}" type="parTrans" cxnId="{38DD74D4-D1DC-41D5-B19B-FD1CE57EA5E6}">
      <dgm:prSet/>
      <dgm:spPr/>
      <dgm:t>
        <a:bodyPr/>
        <a:lstStyle/>
        <a:p>
          <a:pPr algn="ctr"/>
          <a:endParaRPr lang="en-US" sz="18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0FF0D01-7D67-4824-9A46-B50B1A765A0B}" type="sibTrans" cxnId="{38DD74D4-D1DC-41D5-B19B-FD1CE57EA5E6}">
      <dgm:prSet/>
      <dgm:spPr/>
      <dgm:t>
        <a:bodyPr/>
        <a:lstStyle/>
        <a:p>
          <a:pPr algn="ctr"/>
          <a:endParaRPr lang="en-US" sz="18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5128FFE-CDF0-4FB3-946C-B660E72303AA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We need a well-trained technician workforce to provide more complex medication-use roles</a:t>
          </a:r>
        </a:p>
      </dgm:t>
    </dgm:pt>
    <dgm:pt modelId="{4F9941C4-EF28-477E-B4B8-91DE9A1FEA17}" type="parTrans" cxnId="{0F9622DA-E946-4C9A-B1F5-411BC74E5AD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615FF5F5-21FB-45BC-8D2B-8636B7D0543A}" type="sibTrans" cxnId="{0F9622DA-E946-4C9A-B1F5-411BC74E5AD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1BD2F62-73EC-4816-8B06-D49780EAEF47}">
      <dgm:prSet custT="1"/>
      <dgm:spPr>
        <a:solidFill>
          <a:srgbClr val="0070C0"/>
        </a:solidFill>
      </dgm:spPr>
      <dgm:t>
        <a:bodyPr/>
        <a:lstStyle/>
        <a:p>
          <a:r>
            <a:rPr lang="en-US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Increased definition &amp; standard-ization of pharmacy direct care services offered for all patients is necessary </a:t>
          </a:r>
        </a:p>
      </dgm:t>
    </dgm:pt>
    <dgm:pt modelId="{31480C47-E467-4CD4-B4E4-8BD63BE0F423}" type="parTrans" cxnId="{A396F3FE-A1A2-41E9-A145-91917BD933B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2AEACE22-55FE-4724-A821-A65DC5EEBB45}" type="sibTrans" cxnId="{A396F3FE-A1A2-41E9-A145-91917BD933BC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81FF8F2-575E-491D-9053-7F47DB71A2A7}" type="pres">
      <dgm:prSet presAssocID="{34B93A5A-555D-46CA-B8FE-DA6C4A41C8D1}" presName="Name0" presStyleCnt="0">
        <dgm:presLayoutVars>
          <dgm:dir/>
          <dgm:resizeHandles val="exact"/>
        </dgm:presLayoutVars>
      </dgm:prSet>
      <dgm:spPr/>
    </dgm:pt>
    <dgm:pt modelId="{FC218F63-3612-4D08-9680-190395AB1478}" type="pres">
      <dgm:prSet presAssocID="{CDCD23C1-1F01-4E2B-A6B6-5E949D39B67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29461-86D0-41BF-BEEE-8AAD8CE10EDF}" type="pres">
      <dgm:prSet presAssocID="{34DE08FC-942B-4AFE-A76B-5CFB87A67D67}" presName="sibTrans" presStyleCnt="0"/>
      <dgm:spPr/>
    </dgm:pt>
    <dgm:pt modelId="{B8042EF5-16A8-42A4-875B-4F3A086A8AF3}" type="pres">
      <dgm:prSet presAssocID="{C038C661-4CC0-427E-A782-106D80B0B6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4154E-8155-486B-9D63-F25E68D7BEE4}" type="pres">
      <dgm:prSet presAssocID="{413E3732-D267-4855-92B8-B5C9989FF1CF}" presName="sibTrans" presStyleCnt="0"/>
      <dgm:spPr/>
    </dgm:pt>
    <dgm:pt modelId="{774E38A5-B530-4DFF-A334-D92F1AB00540}" type="pres">
      <dgm:prSet presAssocID="{5570475D-26EE-440A-9535-A662ADD5B7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18AED-BE7A-428C-9B1B-77BD31536477}" type="pres">
      <dgm:prSet presAssocID="{E0FF0D01-7D67-4824-9A46-B50B1A765A0B}" presName="sibTrans" presStyleCnt="0"/>
      <dgm:spPr/>
    </dgm:pt>
    <dgm:pt modelId="{73E7603A-35F3-4022-87F4-3746936F8474}" type="pres">
      <dgm:prSet presAssocID="{75128FFE-CDF0-4FB3-946C-B660E72303A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0FEED-F810-47D5-9637-E8B39EA8ED37}" type="pres">
      <dgm:prSet presAssocID="{615FF5F5-21FB-45BC-8D2B-8636B7D0543A}" presName="sibTrans" presStyleCnt="0"/>
      <dgm:spPr/>
    </dgm:pt>
    <dgm:pt modelId="{FFA57E78-8F34-4278-ADA2-F5B8E017F757}" type="pres">
      <dgm:prSet presAssocID="{F1BD2F62-73EC-4816-8B06-D49780EAEF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6B8710-935A-4FC7-9B30-D26843AA50F7}" srcId="{34B93A5A-555D-46CA-B8FE-DA6C4A41C8D1}" destId="{CDCD23C1-1F01-4E2B-A6B6-5E949D39B67A}" srcOrd="0" destOrd="0" parTransId="{B03DD409-4E25-4BE6-A5B0-FAC27DCC265E}" sibTransId="{34DE08FC-942B-4AFE-A76B-5CFB87A67D67}"/>
    <dgm:cxn modelId="{D1492EE6-5DCC-4754-8971-E9E9D84C229E}" srcId="{34B93A5A-555D-46CA-B8FE-DA6C4A41C8D1}" destId="{C038C661-4CC0-427E-A782-106D80B0B6CD}" srcOrd="1" destOrd="0" parTransId="{8C77D6ED-F43D-4EB4-8D16-2D685AF2282E}" sibTransId="{413E3732-D267-4855-92B8-B5C9989FF1CF}"/>
    <dgm:cxn modelId="{890BCB02-8EC9-4EEC-8262-971C01BCFDD6}" type="presOf" srcId="{CDCD23C1-1F01-4E2B-A6B6-5E949D39B67A}" destId="{FC218F63-3612-4D08-9680-190395AB1478}" srcOrd="0" destOrd="0" presId="urn:microsoft.com/office/officeart/2005/8/layout/hList6"/>
    <dgm:cxn modelId="{B48AFE45-371A-42B8-9E01-A15122A6E433}" type="presOf" srcId="{75128FFE-CDF0-4FB3-946C-B660E72303AA}" destId="{73E7603A-35F3-4022-87F4-3746936F8474}" srcOrd="0" destOrd="0" presId="urn:microsoft.com/office/officeart/2005/8/layout/hList6"/>
    <dgm:cxn modelId="{A396F3FE-A1A2-41E9-A145-91917BD933BC}" srcId="{34B93A5A-555D-46CA-B8FE-DA6C4A41C8D1}" destId="{F1BD2F62-73EC-4816-8B06-D49780EAEF47}" srcOrd="4" destOrd="0" parTransId="{31480C47-E467-4CD4-B4E4-8BD63BE0F423}" sibTransId="{2AEACE22-55FE-4724-A821-A65DC5EEBB45}"/>
    <dgm:cxn modelId="{C2F57941-839F-4BBA-BED8-FA2DAA0A070C}" type="presOf" srcId="{C038C661-4CC0-427E-A782-106D80B0B6CD}" destId="{B8042EF5-16A8-42A4-875B-4F3A086A8AF3}" srcOrd="0" destOrd="0" presId="urn:microsoft.com/office/officeart/2005/8/layout/hList6"/>
    <dgm:cxn modelId="{0F9622DA-E946-4C9A-B1F5-411BC74E5ADB}" srcId="{34B93A5A-555D-46CA-B8FE-DA6C4A41C8D1}" destId="{75128FFE-CDF0-4FB3-946C-B660E72303AA}" srcOrd="3" destOrd="0" parTransId="{4F9941C4-EF28-477E-B4B8-91DE9A1FEA17}" sibTransId="{615FF5F5-21FB-45BC-8D2B-8636B7D0543A}"/>
    <dgm:cxn modelId="{38DD74D4-D1DC-41D5-B19B-FD1CE57EA5E6}" srcId="{34B93A5A-555D-46CA-B8FE-DA6C4A41C8D1}" destId="{5570475D-26EE-440A-9535-A662ADD5B7BD}" srcOrd="2" destOrd="0" parTransId="{3D1B4F94-2BC8-437D-8798-B20A61822EB8}" sibTransId="{E0FF0D01-7D67-4824-9A46-B50B1A765A0B}"/>
    <dgm:cxn modelId="{6443EB2A-56E5-4A9A-AC7B-E6BDA996BBFA}" type="presOf" srcId="{F1BD2F62-73EC-4816-8B06-D49780EAEF47}" destId="{FFA57E78-8F34-4278-ADA2-F5B8E017F757}" srcOrd="0" destOrd="0" presId="urn:microsoft.com/office/officeart/2005/8/layout/hList6"/>
    <dgm:cxn modelId="{0247F01C-7909-4BE7-ABDE-920B93684FDD}" type="presOf" srcId="{34B93A5A-555D-46CA-B8FE-DA6C4A41C8D1}" destId="{D81FF8F2-575E-491D-9053-7F47DB71A2A7}" srcOrd="0" destOrd="0" presId="urn:microsoft.com/office/officeart/2005/8/layout/hList6"/>
    <dgm:cxn modelId="{E4A79AD5-17FD-4CEB-B13E-26834DB4AFE0}" type="presOf" srcId="{5570475D-26EE-440A-9535-A662ADD5B7BD}" destId="{774E38A5-B530-4DFF-A334-D92F1AB00540}" srcOrd="0" destOrd="0" presId="urn:microsoft.com/office/officeart/2005/8/layout/hList6"/>
    <dgm:cxn modelId="{BB574DC1-93F4-4505-951A-83866D2F756C}" type="presParOf" srcId="{D81FF8F2-575E-491D-9053-7F47DB71A2A7}" destId="{FC218F63-3612-4D08-9680-190395AB1478}" srcOrd="0" destOrd="0" presId="urn:microsoft.com/office/officeart/2005/8/layout/hList6"/>
    <dgm:cxn modelId="{9CCA5350-9004-4FA7-8370-77B6913BB93B}" type="presParOf" srcId="{D81FF8F2-575E-491D-9053-7F47DB71A2A7}" destId="{29429461-86D0-41BF-BEEE-8AAD8CE10EDF}" srcOrd="1" destOrd="0" presId="urn:microsoft.com/office/officeart/2005/8/layout/hList6"/>
    <dgm:cxn modelId="{E8892369-F803-4B56-A4AC-45C45A721CA1}" type="presParOf" srcId="{D81FF8F2-575E-491D-9053-7F47DB71A2A7}" destId="{B8042EF5-16A8-42A4-875B-4F3A086A8AF3}" srcOrd="2" destOrd="0" presId="urn:microsoft.com/office/officeart/2005/8/layout/hList6"/>
    <dgm:cxn modelId="{A56DCF91-DF5D-4B92-887B-854A2CCB429F}" type="presParOf" srcId="{D81FF8F2-575E-491D-9053-7F47DB71A2A7}" destId="{82C4154E-8155-486B-9D63-F25E68D7BEE4}" srcOrd="3" destOrd="0" presId="urn:microsoft.com/office/officeart/2005/8/layout/hList6"/>
    <dgm:cxn modelId="{8E04E30E-7571-4296-839B-F8C2568B34C3}" type="presParOf" srcId="{D81FF8F2-575E-491D-9053-7F47DB71A2A7}" destId="{774E38A5-B530-4DFF-A334-D92F1AB00540}" srcOrd="4" destOrd="0" presId="urn:microsoft.com/office/officeart/2005/8/layout/hList6"/>
    <dgm:cxn modelId="{171FB299-4281-4051-8E50-EC7EFE9468CD}" type="presParOf" srcId="{D81FF8F2-575E-491D-9053-7F47DB71A2A7}" destId="{63118AED-BE7A-428C-9B1B-77BD31536477}" srcOrd="5" destOrd="0" presId="urn:microsoft.com/office/officeart/2005/8/layout/hList6"/>
    <dgm:cxn modelId="{F24869B5-D50B-46B9-835C-4CA010A0C3A6}" type="presParOf" srcId="{D81FF8F2-575E-491D-9053-7F47DB71A2A7}" destId="{73E7603A-35F3-4022-87F4-3746936F8474}" srcOrd="6" destOrd="0" presId="urn:microsoft.com/office/officeart/2005/8/layout/hList6"/>
    <dgm:cxn modelId="{427C4AC3-1532-4B66-83DF-F948665D1C2E}" type="presParOf" srcId="{D81FF8F2-575E-491D-9053-7F47DB71A2A7}" destId="{77E0FEED-F810-47D5-9637-E8B39EA8ED37}" srcOrd="7" destOrd="0" presId="urn:microsoft.com/office/officeart/2005/8/layout/hList6"/>
    <dgm:cxn modelId="{849D0DD1-CAC5-4359-B424-FB92790F77BE}" type="presParOf" srcId="{D81FF8F2-575E-491D-9053-7F47DB71A2A7}" destId="{FFA57E78-8F34-4278-ADA2-F5B8E017F757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B93A5A-555D-46CA-B8FE-DA6C4A41C8D1}" type="doc">
      <dgm:prSet loTypeId="urn:microsoft.com/office/officeart/2005/8/layout/hList6" loCatId="list" qsTypeId="urn:microsoft.com/office/officeart/2005/8/quickstyle/3d3" qsCatId="3D" csTypeId="urn:microsoft.com/office/officeart/2005/8/colors/accent0_3" csCatId="mainScheme" phldr="1"/>
      <dgm:spPr/>
    </dgm:pt>
    <dgm:pt modelId="{CF77F255-D4A6-4645-9211-A3B63D071830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More and more pharmacists will be practicing in clinics</a:t>
          </a:r>
        </a:p>
      </dgm:t>
    </dgm:pt>
    <dgm:pt modelId="{89B50241-D2FC-46F5-9188-61D64A576BEF}" type="parTrans" cxnId="{57FA0C1C-AB7F-4CB1-AC86-1CAB02E0CA7D}">
      <dgm:prSet/>
      <dgm:spPr/>
      <dgm:t>
        <a:bodyPr/>
        <a:lstStyle/>
        <a:p>
          <a:pPr algn="ctr"/>
          <a:endParaRPr lang="en-US" sz="18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392DBAC-881D-455C-B822-2B50C7CDF736}" type="sibTrans" cxnId="{57FA0C1C-AB7F-4CB1-AC86-1CAB02E0CA7D}">
      <dgm:prSet/>
      <dgm:spPr/>
      <dgm:t>
        <a:bodyPr/>
        <a:lstStyle/>
        <a:p>
          <a:pPr algn="ctr"/>
          <a:endParaRPr lang="en-US" sz="18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3E718DC-2D5B-4003-B7D8-D37C603A570B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Collaborative</a:t>
          </a:r>
          <a:r>
            <a:rPr lang="en-US" sz="1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practice will evolve to include greater pharmacist responsibility for prescribing as part of coordinated health care teams in all settings</a:t>
          </a:r>
        </a:p>
      </dgm:t>
    </dgm:pt>
    <dgm:pt modelId="{212E5472-0637-49CD-B96B-FDB1E0D845CE}" type="parTrans" cxnId="{A3BF4F01-61B5-4CA7-83E7-BEDA6DDCA76E}">
      <dgm:prSet/>
      <dgm:spPr/>
      <dgm:t>
        <a:bodyPr/>
        <a:lstStyle/>
        <a:p>
          <a:pPr algn="ctr"/>
          <a:endParaRPr lang="en-US" sz="18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0B6DF14-AF88-412F-B503-E700564DF53A}" type="sibTrans" cxnId="{A3BF4F01-61B5-4CA7-83E7-BEDA6DDCA76E}">
      <dgm:prSet/>
      <dgm:spPr/>
      <dgm:t>
        <a:bodyPr/>
        <a:lstStyle/>
        <a:p>
          <a:pPr algn="ctr"/>
          <a:endParaRPr lang="en-US" sz="18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A963057-3D7B-41AB-8B71-8E8E1FEE4039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Primary care and adherence must receive a much greater emphasis by pharmacists</a:t>
          </a:r>
        </a:p>
      </dgm:t>
    </dgm:pt>
    <dgm:pt modelId="{3674A071-498E-4F27-A3D9-564026FCEC87}" type="parTrans" cxnId="{EC52CACD-6E28-4802-A13D-31EBC5E842C9}">
      <dgm:prSet/>
      <dgm:spPr/>
      <dgm:t>
        <a:bodyPr/>
        <a:lstStyle/>
        <a:p>
          <a:pPr algn="ctr"/>
          <a:endParaRPr lang="en-US" sz="18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99E9624-5AB5-42C7-8CC3-F837145CE30E}" type="sibTrans" cxnId="{EC52CACD-6E28-4802-A13D-31EBC5E842C9}">
      <dgm:prSet/>
      <dgm:spPr/>
      <dgm:t>
        <a:bodyPr/>
        <a:lstStyle/>
        <a:p>
          <a:pPr algn="ctr"/>
          <a:endParaRPr lang="en-US" sz="18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FE810C7-07B9-4ED2-9471-48FA53EC5E55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Every patient should receive a comprehen-sive pharmaco-therapy plan</a:t>
          </a:r>
        </a:p>
      </dgm:t>
    </dgm:pt>
    <dgm:pt modelId="{A46384D3-070A-4695-97F0-F64637252C0D}" type="sibTrans" cxnId="{5C81DE97-1DD3-4118-8D29-7AD0E5241410}">
      <dgm:prSet/>
      <dgm:spPr/>
      <dgm:t>
        <a:bodyPr/>
        <a:lstStyle/>
        <a:p>
          <a:pPr algn="ctr"/>
          <a:endParaRPr lang="en-US" sz="18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1C47E25-276C-4009-BCAC-5933B6E16D50}" type="parTrans" cxnId="{5C81DE97-1DD3-4118-8D29-7AD0E5241410}">
      <dgm:prSet/>
      <dgm:spPr/>
      <dgm:t>
        <a:bodyPr/>
        <a:lstStyle/>
        <a:p>
          <a:pPr algn="ctr"/>
          <a:endParaRPr lang="en-US" sz="18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AA76549-8ADA-4405-9B57-23FBF6E2C1BB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Expect the public to insist on additional requirements for credentialing &amp; privileging of pharmacists in general &amp; specialty practices</a:t>
          </a:r>
        </a:p>
      </dgm:t>
    </dgm:pt>
    <dgm:pt modelId="{99373FDF-B6BD-402B-BF40-25EBCA224CB9}" type="parTrans" cxnId="{3EDD938E-AFA0-422F-809D-B7C363E2175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CA91AA0-62EB-440B-845F-1745F255F04B}" type="sibTrans" cxnId="{3EDD938E-AFA0-422F-809D-B7C363E2175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F7872BD9-582F-4949-8B1E-C2970D83AFAE}" type="pres">
      <dgm:prSet presAssocID="{34B93A5A-555D-46CA-B8FE-DA6C4A41C8D1}" presName="Name0" presStyleCnt="0">
        <dgm:presLayoutVars>
          <dgm:dir/>
          <dgm:resizeHandles val="exact"/>
        </dgm:presLayoutVars>
      </dgm:prSet>
      <dgm:spPr/>
    </dgm:pt>
    <dgm:pt modelId="{D74D7FE4-7BA7-4614-AD73-01FE9FE648D5}" type="pres">
      <dgm:prSet presAssocID="{CFE810C7-07B9-4ED2-9471-48FA53EC5E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C969D-2141-4872-BF67-F1E015851B03}" type="pres">
      <dgm:prSet presAssocID="{A46384D3-070A-4695-97F0-F64637252C0D}" presName="sibTrans" presStyleCnt="0"/>
      <dgm:spPr/>
    </dgm:pt>
    <dgm:pt modelId="{30CA4EC0-987F-43C0-A71E-CE28577148C7}" type="pres">
      <dgm:prSet presAssocID="{2AA76549-8ADA-4405-9B57-23FBF6E2C1B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B8B2E-601A-4CEA-9388-C98898D22630}" type="pres">
      <dgm:prSet presAssocID="{5CA91AA0-62EB-440B-845F-1745F255F04B}" presName="sibTrans" presStyleCnt="0"/>
      <dgm:spPr/>
    </dgm:pt>
    <dgm:pt modelId="{FE2BEBC9-7AD3-4057-A0DE-B11C43255F9F}" type="pres">
      <dgm:prSet presAssocID="{CF77F255-D4A6-4645-9211-A3B63D0718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EBA81-F5E5-4EDF-9AD8-B29EC30BEF94}" type="pres">
      <dgm:prSet presAssocID="{9392DBAC-881D-455C-B822-2B50C7CDF736}" presName="sibTrans" presStyleCnt="0"/>
      <dgm:spPr/>
    </dgm:pt>
    <dgm:pt modelId="{EDC80CCA-5451-4226-88B0-F116C221DB76}" type="pres">
      <dgm:prSet presAssocID="{A3E718DC-2D5B-4003-B7D8-D37C603A570B}" presName="node" presStyleLbl="node1" presStyleIdx="3" presStyleCnt="5" custScaleX="109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8F425-E7BE-4D76-BB21-BCB65504CCBE}" type="pres">
      <dgm:prSet presAssocID="{30B6DF14-AF88-412F-B503-E700564DF53A}" presName="sibTrans" presStyleCnt="0"/>
      <dgm:spPr/>
    </dgm:pt>
    <dgm:pt modelId="{D282D1DD-76CC-4510-A04B-D974ACC5CDC2}" type="pres">
      <dgm:prSet presAssocID="{0A963057-3D7B-41AB-8B71-8E8E1FEE403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6A32E9-00E6-4B77-BEB1-7B3B398F7B57}" type="presOf" srcId="{CFE810C7-07B9-4ED2-9471-48FA53EC5E55}" destId="{D74D7FE4-7BA7-4614-AD73-01FE9FE648D5}" srcOrd="0" destOrd="0" presId="urn:microsoft.com/office/officeart/2005/8/layout/hList6"/>
    <dgm:cxn modelId="{D45D0754-E16E-4FBF-8775-42852A321B75}" type="presOf" srcId="{0A963057-3D7B-41AB-8B71-8E8E1FEE4039}" destId="{D282D1DD-76CC-4510-A04B-D974ACC5CDC2}" srcOrd="0" destOrd="0" presId="urn:microsoft.com/office/officeart/2005/8/layout/hList6"/>
    <dgm:cxn modelId="{038D9A21-B9AD-4388-A336-D23F03E114C9}" type="presOf" srcId="{A3E718DC-2D5B-4003-B7D8-D37C603A570B}" destId="{EDC80CCA-5451-4226-88B0-F116C221DB76}" srcOrd="0" destOrd="0" presId="urn:microsoft.com/office/officeart/2005/8/layout/hList6"/>
    <dgm:cxn modelId="{69F56E89-2F35-4440-AF71-C53D085CBF94}" type="presOf" srcId="{2AA76549-8ADA-4405-9B57-23FBF6E2C1BB}" destId="{30CA4EC0-987F-43C0-A71E-CE28577148C7}" srcOrd="0" destOrd="0" presId="urn:microsoft.com/office/officeart/2005/8/layout/hList6"/>
    <dgm:cxn modelId="{57FA0C1C-AB7F-4CB1-AC86-1CAB02E0CA7D}" srcId="{34B93A5A-555D-46CA-B8FE-DA6C4A41C8D1}" destId="{CF77F255-D4A6-4645-9211-A3B63D071830}" srcOrd="2" destOrd="0" parTransId="{89B50241-D2FC-46F5-9188-61D64A576BEF}" sibTransId="{9392DBAC-881D-455C-B822-2B50C7CDF736}"/>
    <dgm:cxn modelId="{A3BF4F01-61B5-4CA7-83E7-BEDA6DDCA76E}" srcId="{34B93A5A-555D-46CA-B8FE-DA6C4A41C8D1}" destId="{A3E718DC-2D5B-4003-B7D8-D37C603A570B}" srcOrd="3" destOrd="0" parTransId="{212E5472-0637-49CD-B96B-FDB1E0D845CE}" sibTransId="{30B6DF14-AF88-412F-B503-E700564DF53A}"/>
    <dgm:cxn modelId="{03C494E9-94FC-4512-B420-107D8E2E5702}" type="presOf" srcId="{CF77F255-D4A6-4645-9211-A3B63D071830}" destId="{FE2BEBC9-7AD3-4057-A0DE-B11C43255F9F}" srcOrd="0" destOrd="0" presId="urn:microsoft.com/office/officeart/2005/8/layout/hList6"/>
    <dgm:cxn modelId="{5C81DE97-1DD3-4118-8D29-7AD0E5241410}" srcId="{34B93A5A-555D-46CA-B8FE-DA6C4A41C8D1}" destId="{CFE810C7-07B9-4ED2-9471-48FA53EC5E55}" srcOrd="0" destOrd="0" parTransId="{61C47E25-276C-4009-BCAC-5933B6E16D50}" sibTransId="{A46384D3-070A-4695-97F0-F64637252C0D}"/>
    <dgm:cxn modelId="{EC52CACD-6E28-4802-A13D-31EBC5E842C9}" srcId="{34B93A5A-555D-46CA-B8FE-DA6C4A41C8D1}" destId="{0A963057-3D7B-41AB-8B71-8E8E1FEE4039}" srcOrd="4" destOrd="0" parTransId="{3674A071-498E-4F27-A3D9-564026FCEC87}" sibTransId="{A99E9624-5AB5-42C7-8CC3-F837145CE30E}"/>
    <dgm:cxn modelId="{3EDD938E-AFA0-422F-809D-B7C363E2175B}" srcId="{34B93A5A-555D-46CA-B8FE-DA6C4A41C8D1}" destId="{2AA76549-8ADA-4405-9B57-23FBF6E2C1BB}" srcOrd="1" destOrd="0" parTransId="{99373FDF-B6BD-402B-BF40-25EBCA224CB9}" sibTransId="{5CA91AA0-62EB-440B-845F-1745F255F04B}"/>
    <dgm:cxn modelId="{F6FC2357-7B3D-45B4-9A34-5C73F0B0D22D}" type="presOf" srcId="{34B93A5A-555D-46CA-B8FE-DA6C4A41C8D1}" destId="{F7872BD9-582F-4949-8B1E-C2970D83AFAE}" srcOrd="0" destOrd="0" presId="urn:microsoft.com/office/officeart/2005/8/layout/hList6"/>
    <dgm:cxn modelId="{77B79F81-58FE-49D4-92FD-995B6A6EFF72}" type="presParOf" srcId="{F7872BD9-582F-4949-8B1E-C2970D83AFAE}" destId="{D74D7FE4-7BA7-4614-AD73-01FE9FE648D5}" srcOrd="0" destOrd="0" presId="urn:microsoft.com/office/officeart/2005/8/layout/hList6"/>
    <dgm:cxn modelId="{6DB4303C-A07B-4B4E-A08D-F09A8C1C4CD1}" type="presParOf" srcId="{F7872BD9-582F-4949-8B1E-C2970D83AFAE}" destId="{2C5C969D-2141-4872-BF67-F1E015851B03}" srcOrd="1" destOrd="0" presId="urn:microsoft.com/office/officeart/2005/8/layout/hList6"/>
    <dgm:cxn modelId="{5EF45BBC-CF0E-4EE4-AC7D-0C563BF7B489}" type="presParOf" srcId="{F7872BD9-582F-4949-8B1E-C2970D83AFAE}" destId="{30CA4EC0-987F-43C0-A71E-CE28577148C7}" srcOrd="2" destOrd="0" presId="urn:microsoft.com/office/officeart/2005/8/layout/hList6"/>
    <dgm:cxn modelId="{3BC94CF3-9D3C-4D44-9E53-E7A369B79FB1}" type="presParOf" srcId="{F7872BD9-582F-4949-8B1E-C2970D83AFAE}" destId="{A70B8B2E-601A-4CEA-9388-C98898D22630}" srcOrd="3" destOrd="0" presId="urn:microsoft.com/office/officeart/2005/8/layout/hList6"/>
    <dgm:cxn modelId="{21335B74-5F49-44E6-9E4D-D34F37ADD2C0}" type="presParOf" srcId="{F7872BD9-582F-4949-8B1E-C2970D83AFAE}" destId="{FE2BEBC9-7AD3-4057-A0DE-B11C43255F9F}" srcOrd="4" destOrd="0" presId="urn:microsoft.com/office/officeart/2005/8/layout/hList6"/>
    <dgm:cxn modelId="{8ADF7288-10EC-4BBA-AAE7-2A58999722D7}" type="presParOf" srcId="{F7872BD9-582F-4949-8B1E-C2970D83AFAE}" destId="{2D6EBA81-F5E5-4EDF-9AD8-B29EC30BEF94}" srcOrd="5" destOrd="0" presId="urn:microsoft.com/office/officeart/2005/8/layout/hList6"/>
    <dgm:cxn modelId="{1DCD9B44-9819-47F5-8C93-32F63A291F62}" type="presParOf" srcId="{F7872BD9-582F-4949-8B1E-C2970D83AFAE}" destId="{EDC80CCA-5451-4226-88B0-F116C221DB76}" srcOrd="6" destOrd="0" presId="urn:microsoft.com/office/officeart/2005/8/layout/hList6"/>
    <dgm:cxn modelId="{6A554DF6-11B6-47A5-95CA-0E3986A9B6FD}" type="presParOf" srcId="{F7872BD9-582F-4949-8B1E-C2970D83AFAE}" destId="{F9E8F425-E7BE-4D76-BB21-BCB65504CCBE}" srcOrd="7" destOrd="0" presId="urn:microsoft.com/office/officeart/2005/8/layout/hList6"/>
    <dgm:cxn modelId="{D24902E5-6F0A-4041-A8DD-4F34AB979ABC}" type="presParOf" srcId="{F7872BD9-582F-4949-8B1E-C2970D83AFAE}" destId="{D282D1DD-76CC-4510-A04B-D974ACC5CDC2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7541BD-B15E-4FBC-B234-4316C1A20669}" type="doc">
      <dgm:prSet loTypeId="urn:microsoft.com/office/officeart/2005/8/layout/radial5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6ECD51-196C-498B-9FEA-283B42FEB2D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PATIENT</a:t>
          </a: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F83D92-70AF-413B-902E-A30FE1CD6D06}" type="parTrans" cxnId="{75FC8698-6534-491E-8219-8AFBB5B4D416}">
      <dgm:prSet/>
      <dgm:spPr/>
      <dgm:t>
        <a:bodyPr/>
        <a:lstStyle/>
        <a:p>
          <a:endParaRPr lang="en-US" sz="2000" b="1">
            <a:effectLst/>
          </a:endParaRPr>
        </a:p>
      </dgm:t>
    </dgm:pt>
    <dgm:pt modelId="{77FB50DC-F339-4232-871B-00A217B0F89A}" type="sibTrans" cxnId="{75FC8698-6534-491E-8219-8AFBB5B4D416}">
      <dgm:prSet/>
      <dgm:spPr/>
      <dgm:t>
        <a:bodyPr/>
        <a:lstStyle/>
        <a:p>
          <a:endParaRPr lang="en-US" sz="2000" b="1">
            <a:effectLst/>
          </a:endParaRPr>
        </a:p>
      </dgm:t>
    </dgm:pt>
    <dgm:pt modelId="{24EDBC66-6A0F-43E4-AB3B-FB5AEC94E7E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effectLst/>
            </a:rPr>
            <a:t>Community Pharmacist</a:t>
          </a:r>
          <a:endParaRPr lang="en-US" sz="1100" b="1" dirty="0">
            <a:solidFill>
              <a:schemeClr val="tx1"/>
            </a:solidFill>
            <a:effectLst/>
          </a:endParaRPr>
        </a:p>
      </dgm:t>
    </dgm:pt>
    <dgm:pt modelId="{6234B472-0E55-409B-AA22-7A392B02D0FC}" type="parTrans" cxnId="{0F50FA1A-BE75-4DA4-B005-730483E90DE0}">
      <dgm:prSet custT="1"/>
      <dgm:spPr/>
      <dgm:t>
        <a:bodyPr/>
        <a:lstStyle/>
        <a:p>
          <a:endParaRPr lang="en-US" sz="1200" b="1" dirty="0">
            <a:effectLst/>
          </a:endParaRPr>
        </a:p>
      </dgm:t>
    </dgm:pt>
    <dgm:pt modelId="{222F4A2A-C70E-4C3E-8861-335135C7700D}" type="sibTrans" cxnId="{0F50FA1A-BE75-4DA4-B005-730483E90DE0}">
      <dgm:prSet/>
      <dgm:spPr/>
      <dgm:t>
        <a:bodyPr/>
        <a:lstStyle/>
        <a:p>
          <a:endParaRPr lang="en-US" sz="2000" b="1">
            <a:effectLst/>
          </a:endParaRPr>
        </a:p>
      </dgm:t>
    </dgm:pt>
    <dgm:pt modelId="{5428A156-83F1-4073-A238-D9368F8B7DE1}">
      <dgm:prSet phldrT="[Text]" custT="1"/>
      <dgm:spPr>
        <a:gradFill rotWithShape="0">
          <a:gsLst>
            <a:gs pos="0">
              <a:schemeClr val="accent3">
                <a:lumMod val="75000"/>
              </a:schemeClr>
            </a:gs>
            <a:gs pos="30000">
              <a:schemeClr val="accent3">
                <a:lumMod val="75000"/>
              </a:schemeClr>
            </a:gs>
            <a:gs pos="45000">
              <a:schemeClr val="accent3">
                <a:lumMod val="75000"/>
              </a:schemeClr>
            </a:gs>
            <a:gs pos="55000">
              <a:schemeClr val="accent3">
                <a:lumMod val="75000"/>
              </a:schemeClr>
            </a:gs>
            <a:gs pos="73000">
              <a:schemeClr val="accent3">
                <a:lumMod val="75000"/>
              </a:schemeClr>
            </a:gs>
            <a:gs pos="100000">
              <a:srgbClr val="B4C135"/>
            </a:gs>
          </a:gsLst>
        </a:gra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effectLst/>
            </a:rPr>
            <a:t>Hospital Pharmacist</a:t>
          </a:r>
          <a:endParaRPr lang="en-US" sz="1100" b="1" dirty="0">
            <a:solidFill>
              <a:schemeClr val="tx1"/>
            </a:solidFill>
            <a:effectLst/>
          </a:endParaRPr>
        </a:p>
      </dgm:t>
    </dgm:pt>
    <dgm:pt modelId="{1EF6BBCC-248A-482D-B898-5691FFB0CBB9}" type="parTrans" cxnId="{E63EF458-492B-443E-BC4D-905C7F00F66F}">
      <dgm:prSet custT="1"/>
      <dgm:spPr/>
      <dgm:t>
        <a:bodyPr/>
        <a:lstStyle/>
        <a:p>
          <a:endParaRPr lang="en-US" sz="1200" b="1" dirty="0">
            <a:effectLst/>
          </a:endParaRPr>
        </a:p>
      </dgm:t>
    </dgm:pt>
    <dgm:pt modelId="{AA35518B-8D5A-451B-B8C4-37A93D9EEA3B}" type="sibTrans" cxnId="{E63EF458-492B-443E-BC4D-905C7F00F66F}">
      <dgm:prSet/>
      <dgm:spPr/>
      <dgm:t>
        <a:bodyPr/>
        <a:lstStyle/>
        <a:p>
          <a:endParaRPr lang="en-US" sz="2000" b="1">
            <a:effectLst/>
          </a:endParaRPr>
        </a:p>
      </dgm:t>
    </dgm:pt>
    <dgm:pt modelId="{3FD53801-E410-4CDB-8D3D-36CC74FC1E3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effectLst/>
            </a:rPr>
            <a:t>Clinic Pharmacist</a:t>
          </a:r>
          <a:endParaRPr lang="en-US" sz="1100" b="1" dirty="0">
            <a:solidFill>
              <a:schemeClr val="tx1"/>
            </a:solidFill>
            <a:effectLst/>
          </a:endParaRPr>
        </a:p>
      </dgm:t>
    </dgm:pt>
    <dgm:pt modelId="{E01972C5-AF08-4D24-96F5-263842768D8E}" type="parTrans" cxnId="{7EF709A4-3912-4F9C-A360-E48DE0E21F68}">
      <dgm:prSet custT="1"/>
      <dgm:spPr/>
      <dgm:t>
        <a:bodyPr/>
        <a:lstStyle/>
        <a:p>
          <a:endParaRPr lang="en-US" sz="1200" b="1" dirty="0">
            <a:effectLst/>
          </a:endParaRPr>
        </a:p>
      </dgm:t>
    </dgm:pt>
    <dgm:pt modelId="{3AF352BB-D4F7-4A62-AC1E-240CC26B2BAE}" type="sibTrans" cxnId="{7EF709A4-3912-4F9C-A360-E48DE0E21F68}">
      <dgm:prSet/>
      <dgm:spPr/>
      <dgm:t>
        <a:bodyPr/>
        <a:lstStyle/>
        <a:p>
          <a:endParaRPr lang="en-US" sz="2000" b="1">
            <a:effectLst/>
          </a:endParaRPr>
        </a:p>
      </dgm:t>
    </dgm:pt>
    <dgm:pt modelId="{1CCC9668-7ACA-41AA-BCBA-22BB0F41065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effectLst/>
            </a:rPr>
            <a:t>Long-Term Care Pharmacist</a:t>
          </a:r>
          <a:endParaRPr lang="en-US" sz="1100" b="1" dirty="0">
            <a:solidFill>
              <a:schemeClr val="tx1"/>
            </a:solidFill>
            <a:effectLst/>
          </a:endParaRPr>
        </a:p>
      </dgm:t>
    </dgm:pt>
    <dgm:pt modelId="{08C69B1E-8118-4856-A057-C0E941419A44}" type="parTrans" cxnId="{E2821EC2-79B3-4D02-B15E-1AD70387B5C4}">
      <dgm:prSet custT="1"/>
      <dgm:spPr/>
      <dgm:t>
        <a:bodyPr/>
        <a:lstStyle/>
        <a:p>
          <a:endParaRPr lang="en-US" sz="1200" b="1" dirty="0">
            <a:effectLst/>
          </a:endParaRPr>
        </a:p>
      </dgm:t>
    </dgm:pt>
    <dgm:pt modelId="{8CB69562-6069-43CF-8DF0-C25D13D92DAA}" type="sibTrans" cxnId="{E2821EC2-79B3-4D02-B15E-1AD70387B5C4}">
      <dgm:prSet/>
      <dgm:spPr/>
      <dgm:t>
        <a:bodyPr/>
        <a:lstStyle/>
        <a:p>
          <a:endParaRPr lang="en-US" sz="2000" b="1">
            <a:effectLst/>
          </a:endParaRPr>
        </a:p>
      </dgm:t>
    </dgm:pt>
    <dgm:pt modelId="{1DF84C81-83EF-4140-AA9D-299D0C0A07F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  <a:effectLst/>
            </a:rPr>
            <a:t>Managed Care Pharmacist</a:t>
          </a:r>
          <a:endParaRPr lang="en-US" sz="1100" b="1" dirty="0">
            <a:solidFill>
              <a:schemeClr val="tx1"/>
            </a:solidFill>
            <a:effectLst/>
          </a:endParaRPr>
        </a:p>
      </dgm:t>
    </dgm:pt>
    <dgm:pt modelId="{00FDC250-E3C3-4F47-9E78-11FD1895E81B}" type="parTrans" cxnId="{9A1CEAA3-896C-4BF0-B025-3E4BB0705038}">
      <dgm:prSet custT="1"/>
      <dgm:spPr/>
      <dgm:t>
        <a:bodyPr/>
        <a:lstStyle/>
        <a:p>
          <a:endParaRPr lang="en-US" sz="1200" b="1" dirty="0">
            <a:effectLst/>
          </a:endParaRPr>
        </a:p>
      </dgm:t>
    </dgm:pt>
    <dgm:pt modelId="{5CF8DCEC-2FED-42F2-AA73-CB5A7C54E301}" type="sibTrans" cxnId="{9A1CEAA3-896C-4BF0-B025-3E4BB0705038}">
      <dgm:prSet/>
      <dgm:spPr/>
      <dgm:t>
        <a:bodyPr/>
        <a:lstStyle/>
        <a:p>
          <a:endParaRPr lang="en-US" sz="2000" b="1">
            <a:effectLst/>
          </a:endParaRPr>
        </a:p>
      </dgm:t>
    </dgm:pt>
    <dgm:pt modelId="{112CEA6C-03F8-4B50-AD86-EF0333E5BA03}">
      <dgm:prSet/>
      <dgm:spPr/>
      <dgm:t>
        <a:bodyPr/>
        <a:lstStyle/>
        <a:p>
          <a:endParaRPr lang="en-US" dirty="0" smtClean="0">
            <a:sym typeface="Wingdings" pitchFamily="2" charset="2"/>
          </a:endParaRPr>
        </a:p>
      </dgm:t>
    </dgm:pt>
    <dgm:pt modelId="{4B30B78D-2A6E-4246-89E6-FABB41D8A2C7}" type="parTrans" cxnId="{4AD300C6-3437-4292-AE7B-87D0B376CFBF}">
      <dgm:prSet/>
      <dgm:spPr/>
      <dgm:t>
        <a:bodyPr/>
        <a:lstStyle/>
        <a:p>
          <a:endParaRPr lang="en-US"/>
        </a:p>
      </dgm:t>
    </dgm:pt>
    <dgm:pt modelId="{743BA4C9-41CA-4512-9FA4-836E1988F93C}" type="sibTrans" cxnId="{4AD300C6-3437-4292-AE7B-87D0B376CFBF}">
      <dgm:prSet/>
      <dgm:spPr/>
      <dgm:t>
        <a:bodyPr/>
        <a:lstStyle/>
        <a:p>
          <a:endParaRPr lang="en-US"/>
        </a:p>
      </dgm:t>
    </dgm:pt>
    <dgm:pt modelId="{A3C1D507-8CAA-44E2-B0E8-D10A89B22A38}">
      <dgm:prSet/>
      <dgm:spPr/>
      <dgm:t>
        <a:bodyPr/>
        <a:lstStyle/>
        <a:p>
          <a:endParaRPr lang="en-US" dirty="0" smtClean="0">
            <a:sym typeface="Wingdings" pitchFamily="2" charset="2"/>
          </a:endParaRPr>
        </a:p>
      </dgm:t>
    </dgm:pt>
    <dgm:pt modelId="{5E308ED8-3A3E-49F8-A153-AE6FAD82C8F5}" type="parTrans" cxnId="{4B9B5E1B-4B3E-41D0-96C8-B9C984D8F5FE}">
      <dgm:prSet/>
      <dgm:spPr/>
      <dgm:t>
        <a:bodyPr/>
        <a:lstStyle/>
        <a:p>
          <a:endParaRPr lang="en-US"/>
        </a:p>
      </dgm:t>
    </dgm:pt>
    <dgm:pt modelId="{29E37153-EA03-4835-A83C-1C90F2765EFC}" type="sibTrans" cxnId="{4B9B5E1B-4B3E-41D0-96C8-B9C984D8F5FE}">
      <dgm:prSet/>
      <dgm:spPr/>
      <dgm:t>
        <a:bodyPr/>
        <a:lstStyle/>
        <a:p>
          <a:endParaRPr lang="en-US"/>
        </a:p>
      </dgm:t>
    </dgm:pt>
    <dgm:pt modelId="{493739DD-3A77-4350-AA95-7A4EA84D764B}">
      <dgm:prSet/>
      <dgm:spPr/>
      <dgm:t>
        <a:bodyPr/>
        <a:lstStyle/>
        <a:p>
          <a:endParaRPr lang="en-US" dirty="0" smtClean="0">
            <a:sym typeface="Wingdings" pitchFamily="2" charset="2"/>
          </a:endParaRPr>
        </a:p>
      </dgm:t>
    </dgm:pt>
    <dgm:pt modelId="{FFEA3D97-D845-4B25-9F61-FBFF4C5DFD3B}" type="parTrans" cxnId="{CB381447-9E91-45D1-B9F2-A9B97EE30D89}">
      <dgm:prSet/>
      <dgm:spPr/>
      <dgm:t>
        <a:bodyPr/>
        <a:lstStyle/>
        <a:p>
          <a:endParaRPr lang="en-US"/>
        </a:p>
      </dgm:t>
    </dgm:pt>
    <dgm:pt modelId="{276DA8D6-17FF-4621-AD64-B5885AF9C802}" type="sibTrans" cxnId="{CB381447-9E91-45D1-B9F2-A9B97EE30D89}">
      <dgm:prSet/>
      <dgm:spPr/>
      <dgm:t>
        <a:bodyPr/>
        <a:lstStyle/>
        <a:p>
          <a:endParaRPr lang="en-US"/>
        </a:p>
      </dgm:t>
    </dgm:pt>
    <dgm:pt modelId="{694D0C49-4CF5-4B05-9181-499989B8BB2F}">
      <dgm:prSet/>
      <dgm:spPr/>
      <dgm:t>
        <a:bodyPr/>
        <a:lstStyle/>
        <a:p>
          <a:endParaRPr lang="en-US" dirty="0" smtClean="0">
            <a:sym typeface="Wingdings" pitchFamily="2" charset="2"/>
          </a:endParaRPr>
        </a:p>
      </dgm:t>
    </dgm:pt>
    <dgm:pt modelId="{F80B9B85-0D8B-4EE6-83B9-992C3196DB9F}" type="parTrans" cxnId="{A589E793-B2B6-43B7-BE9D-6A49625C4222}">
      <dgm:prSet/>
      <dgm:spPr/>
      <dgm:t>
        <a:bodyPr/>
        <a:lstStyle/>
        <a:p>
          <a:endParaRPr lang="en-US"/>
        </a:p>
      </dgm:t>
    </dgm:pt>
    <dgm:pt modelId="{2AAFD777-6421-4F01-A2CD-8E9B4F7A28BC}" type="sibTrans" cxnId="{A589E793-B2B6-43B7-BE9D-6A49625C4222}">
      <dgm:prSet/>
      <dgm:spPr/>
      <dgm:t>
        <a:bodyPr/>
        <a:lstStyle/>
        <a:p>
          <a:endParaRPr lang="en-US"/>
        </a:p>
      </dgm:t>
    </dgm:pt>
    <dgm:pt modelId="{092F6C50-873E-4FE8-87B1-65552E8FD95B}">
      <dgm:prSet/>
      <dgm:spPr/>
      <dgm:t>
        <a:bodyPr/>
        <a:lstStyle/>
        <a:p>
          <a:endParaRPr lang="en-US" dirty="0" smtClean="0">
            <a:sym typeface="Wingdings" pitchFamily="2" charset="2"/>
          </a:endParaRPr>
        </a:p>
      </dgm:t>
    </dgm:pt>
    <dgm:pt modelId="{6E12F975-A611-4237-A7D4-9E52EDBA139B}" type="parTrans" cxnId="{E9C339D1-8078-41EF-8988-5597678DBFEE}">
      <dgm:prSet/>
      <dgm:spPr/>
      <dgm:t>
        <a:bodyPr/>
        <a:lstStyle/>
        <a:p>
          <a:endParaRPr lang="en-US"/>
        </a:p>
      </dgm:t>
    </dgm:pt>
    <dgm:pt modelId="{AD193A39-B607-4000-ADAD-B4601DD9E479}" type="sibTrans" cxnId="{E9C339D1-8078-41EF-8988-5597678DBFEE}">
      <dgm:prSet/>
      <dgm:spPr/>
      <dgm:t>
        <a:bodyPr/>
        <a:lstStyle/>
        <a:p>
          <a:endParaRPr lang="en-US"/>
        </a:p>
      </dgm:t>
    </dgm:pt>
    <dgm:pt modelId="{A573864B-E7F5-45CD-BA83-72B44476FB4F}">
      <dgm:prSet/>
      <dgm:spPr/>
      <dgm:t>
        <a:bodyPr/>
        <a:lstStyle/>
        <a:p>
          <a:endParaRPr lang="en-US" dirty="0" smtClean="0">
            <a:sym typeface="Wingdings" pitchFamily="2" charset="2"/>
          </a:endParaRPr>
        </a:p>
      </dgm:t>
    </dgm:pt>
    <dgm:pt modelId="{800284AC-6B24-49D4-8E86-6F8073FCB424}" type="parTrans" cxnId="{C671BBE8-F732-4A1A-A35B-173BBFFE5C66}">
      <dgm:prSet/>
      <dgm:spPr/>
      <dgm:t>
        <a:bodyPr/>
        <a:lstStyle/>
        <a:p>
          <a:endParaRPr lang="en-US"/>
        </a:p>
      </dgm:t>
    </dgm:pt>
    <dgm:pt modelId="{27DB84A7-9024-4413-A69B-22C5676CA082}" type="sibTrans" cxnId="{C671BBE8-F732-4A1A-A35B-173BBFFE5C66}">
      <dgm:prSet/>
      <dgm:spPr/>
      <dgm:t>
        <a:bodyPr/>
        <a:lstStyle/>
        <a:p>
          <a:endParaRPr lang="en-US"/>
        </a:p>
      </dgm:t>
    </dgm:pt>
    <dgm:pt modelId="{9D75FC6C-6A4E-438F-9E8E-E0D467D384CF}">
      <dgm:prSet/>
      <dgm:spPr/>
      <dgm:t>
        <a:bodyPr/>
        <a:lstStyle/>
        <a:p>
          <a:endParaRPr lang="en-US" dirty="0" smtClean="0">
            <a:sym typeface="Wingdings" pitchFamily="2" charset="2"/>
          </a:endParaRPr>
        </a:p>
      </dgm:t>
    </dgm:pt>
    <dgm:pt modelId="{1DF47827-9F77-4399-B55C-697E4B0433A2}" type="parTrans" cxnId="{B9F6B5C8-09AD-41F2-8156-E4AB4A1339CC}">
      <dgm:prSet/>
      <dgm:spPr/>
      <dgm:t>
        <a:bodyPr/>
        <a:lstStyle/>
        <a:p>
          <a:endParaRPr lang="en-US"/>
        </a:p>
      </dgm:t>
    </dgm:pt>
    <dgm:pt modelId="{3683BBEF-2933-49E0-A918-A06B8E92BEE1}" type="sibTrans" cxnId="{B9F6B5C8-09AD-41F2-8156-E4AB4A1339CC}">
      <dgm:prSet/>
      <dgm:spPr/>
      <dgm:t>
        <a:bodyPr/>
        <a:lstStyle/>
        <a:p>
          <a:endParaRPr lang="en-US"/>
        </a:p>
      </dgm:t>
    </dgm:pt>
    <dgm:pt modelId="{559B4120-C0BB-46F6-9CEC-167BF66B7495}">
      <dgm:prSet/>
      <dgm:spPr/>
      <dgm:t>
        <a:bodyPr/>
        <a:lstStyle/>
        <a:p>
          <a:endParaRPr lang="en-US" dirty="0" smtClean="0">
            <a:sym typeface="Wingdings" pitchFamily="2" charset="2"/>
          </a:endParaRPr>
        </a:p>
      </dgm:t>
    </dgm:pt>
    <dgm:pt modelId="{17687FBF-BC86-4732-AD0C-C1402318079F}" type="parTrans" cxnId="{515750BD-9A00-42AC-B6D2-27AE1E30F0CB}">
      <dgm:prSet/>
      <dgm:spPr/>
      <dgm:t>
        <a:bodyPr/>
        <a:lstStyle/>
        <a:p>
          <a:endParaRPr lang="en-US"/>
        </a:p>
      </dgm:t>
    </dgm:pt>
    <dgm:pt modelId="{33C8908E-24D2-4C27-98BE-27035E4F775F}" type="sibTrans" cxnId="{515750BD-9A00-42AC-B6D2-27AE1E30F0CB}">
      <dgm:prSet/>
      <dgm:spPr/>
      <dgm:t>
        <a:bodyPr/>
        <a:lstStyle/>
        <a:p>
          <a:endParaRPr lang="en-US"/>
        </a:p>
      </dgm:t>
    </dgm:pt>
    <dgm:pt modelId="{585FD5FD-8ECA-4985-A9B2-437277C52FF9}">
      <dgm:prSet/>
      <dgm:spPr/>
      <dgm:t>
        <a:bodyPr/>
        <a:lstStyle/>
        <a:p>
          <a:endParaRPr lang="en-US" dirty="0" smtClean="0">
            <a:sym typeface="Wingdings" pitchFamily="2" charset="2"/>
          </a:endParaRPr>
        </a:p>
      </dgm:t>
    </dgm:pt>
    <dgm:pt modelId="{6BC7535D-6F84-4915-9644-9641CAE62744}" type="parTrans" cxnId="{E21209FD-87AA-432B-A5CC-07E5F853F63B}">
      <dgm:prSet/>
      <dgm:spPr/>
      <dgm:t>
        <a:bodyPr/>
        <a:lstStyle/>
        <a:p>
          <a:endParaRPr lang="en-US"/>
        </a:p>
      </dgm:t>
    </dgm:pt>
    <dgm:pt modelId="{37497A2A-AF03-4B1B-A1DD-1B3974B80BA5}" type="sibTrans" cxnId="{E21209FD-87AA-432B-A5CC-07E5F853F63B}">
      <dgm:prSet/>
      <dgm:spPr/>
      <dgm:t>
        <a:bodyPr/>
        <a:lstStyle/>
        <a:p>
          <a:endParaRPr lang="en-US"/>
        </a:p>
      </dgm:t>
    </dgm:pt>
    <dgm:pt modelId="{79829DD5-4706-47DC-A314-1585B4E011A6}">
      <dgm:prSet/>
      <dgm:spPr/>
      <dgm:t>
        <a:bodyPr/>
        <a:lstStyle/>
        <a:p>
          <a:endParaRPr lang="en-US" dirty="0" smtClean="0">
            <a:sym typeface="Wingdings" pitchFamily="2" charset="2"/>
          </a:endParaRPr>
        </a:p>
      </dgm:t>
    </dgm:pt>
    <dgm:pt modelId="{5BD3F6D5-71D6-4F44-B2A8-43785355B16F}" type="parTrans" cxnId="{B93B01BA-CE1E-4C6C-9FFC-1063150D6BA0}">
      <dgm:prSet/>
      <dgm:spPr/>
      <dgm:t>
        <a:bodyPr/>
        <a:lstStyle/>
        <a:p>
          <a:endParaRPr lang="en-US"/>
        </a:p>
      </dgm:t>
    </dgm:pt>
    <dgm:pt modelId="{80ACF604-B585-4A8A-9E7E-CEEE75884EDF}" type="sibTrans" cxnId="{B93B01BA-CE1E-4C6C-9FFC-1063150D6BA0}">
      <dgm:prSet/>
      <dgm:spPr/>
      <dgm:t>
        <a:bodyPr/>
        <a:lstStyle/>
        <a:p>
          <a:endParaRPr lang="en-US"/>
        </a:p>
      </dgm:t>
    </dgm:pt>
    <dgm:pt modelId="{95697B73-A015-4F5D-8EF5-7FF83937A0F7}">
      <dgm:prSet/>
      <dgm:spPr/>
      <dgm:t>
        <a:bodyPr/>
        <a:lstStyle/>
        <a:p>
          <a:endParaRPr lang="en-US" dirty="0" smtClean="0">
            <a:sym typeface="Wingdings" pitchFamily="2" charset="2"/>
          </a:endParaRPr>
        </a:p>
      </dgm:t>
    </dgm:pt>
    <dgm:pt modelId="{389BE204-C99B-4E60-9D89-C8CB744F1E06}" type="parTrans" cxnId="{55E3D4E5-89AD-4ED0-BB20-0E80ED6DD94B}">
      <dgm:prSet/>
      <dgm:spPr/>
      <dgm:t>
        <a:bodyPr/>
        <a:lstStyle/>
        <a:p>
          <a:endParaRPr lang="en-US"/>
        </a:p>
      </dgm:t>
    </dgm:pt>
    <dgm:pt modelId="{EEEA7AE6-84AB-415A-A2B5-AD6F2BEA7EA9}" type="sibTrans" cxnId="{55E3D4E5-89AD-4ED0-BB20-0E80ED6DD94B}">
      <dgm:prSet/>
      <dgm:spPr/>
      <dgm:t>
        <a:bodyPr/>
        <a:lstStyle/>
        <a:p>
          <a:endParaRPr lang="en-US"/>
        </a:p>
      </dgm:t>
    </dgm:pt>
    <dgm:pt modelId="{8AA9A561-7D6D-4F51-B5C0-63EEC35AC1F0}">
      <dgm:prSet/>
      <dgm:spPr/>
      <dgm:t>
        <a:bodyPr/>
        <a:lstStyle/>
        <a:p>
          <a:endParaRPr lang="en-US" dirty="0" smtClean="0">
            <a:sym typeface="Wingdings" pitchFamily="2" charset="2"/>
          </a:endParaRPr>
        </a:p>
      </dgm:t>
    </dgm:pt>
    <dgm:pt modelId="{98602414-B6CF-49FA-A798-EAE6AD173726}" type="parTrans" cxnId="{58FA0A95-DBD0-4132-A9F5-74D02C23F2DF}">
      <dgm:prSet/>
      <dgm:spPr/>
      <dgm:t>
        <a:bodyPr/>
        <a:lstStyle/>
        <a:p>
          <a:endParaRPr lang="en-US"/>
        </a:p>
      </dgm:t>
    </dgm:pt>
    <dgm:pt modelId="{C0E258BE-FA62-4647-BBA5-545E67F1C593}" type="sibTrans" cxnId="{58FA0A95-DBD0-4132-A9F5-74D02C23F2DF}">
      <dgm:prSet/>
      <dgm:spPr/>
      <dgm:t>
        <a:bodyPr/>
        <a:lstStyle/>
        <a:p>
          <a:endParaRPr lang="en-US"/>
        </a:p>
      </dgm:t>
    </dgm:pt>
    <dgm:pt modelId="{03A0B6E1-0348-42DD-9307-926638729FD9}">
      <dgm:prSet/>
      <dgm:spPr/>
      <dgm:t>
        <a:bodyPr/>
        <a:lstStyle/>
        <a:p>
          <a:endParaRPr lang="en-US" dirty="0"/>
        </a:p>
      </dgm:t>
    </dgm:pt>
    <dgm:pt modelId="{9F8F2892-9D14-4D60-A84E-16A568D1CBC9}" type="parTrans" cxnId="{F2249274-B511-4444-8876-C0753FA2B3DA}">
      <dgm:prSet/>
      <dgm:spPr/>
      <dgm:t>
        <a:bodyPr/>
        <a:lstStyle/>
        <a:p>
          <a:endParaRPr lang="en-US"/>
        </a:p>
      </dgm:t>
    </dgm:pt>
    <dgm:pt modelId="{2DE237E5-E603-44E8-8AF4-AF6C95137DC6}" type="sibTrans" cxnId="{F2249274-B511-4444-8876-C0753FA2B3DA}">
      <dgm:prSet/>
      <dgm:spPr/>
      <dgm:t>
        <a:bodyPr/>
        <a:lstStyle/>
        <a:p>
          <a:endParaRPr lang="en-US"/>
        </a:p>
      </dgm:t>
    </dgm:pt>
    <dgm:pt modelId="{5E1E5849-E9A3-4426-83E9-A0F538B63F9C}" type="pres">
      <dgm:prSet presAssocID="{A17541BD-B15E-4FBC-B234-4316C1A206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0F669C-9AB1-4D9E-8BF4-F0477B22CB6A}" type="pres">
      <dgm:prSet presAssocID="{596ECD51-196C-498B-9FEA-283B42FEB2D2}" presName="centerShape" presStyleLbl="node0" presStyleIdx="0" presStyleCnt="1" custScaleX="127231" custScaleY="125679"/>
      <dgm:spPr/>
      <dgm:t>
        <a:bodyPr/>
        <a:lstStyle/>
        <a:p>
          <a:endParaRPr lang="en-US"/>
        </a:p>
      </dgm:t>
    </dgm:pt>
    <dgm:pt modelId="{F3434089-CEEE-43D3-9797-E9814313484E}" type="pres">
      <dgm:prSet presAssocID="{6234B472-0E55-409B-AA22-7A392B02D0FC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E5E7570-FBFA-4D32-A780-2C8B63FD7FB7}" type="pres">
      <dgm:prSet presAssocID="{6234B472-0E55-409B-AA22-7A392B02D0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25146AA-7BEB-4164-8ABA-6C184D71ECB7}" type="pres">
      <dgm:prSet presAssocID="{24EDBC66-6A0F-43E4-AB3B-FB5AEC94E7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9EC50-7C70-4F83-BFFC-6AD16BA1F461}" type="pres">
      <dgm:prSet presAssocID="{1EF6BBCC-248A-482D-B898-5691FFB0CBB9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F0432A6-0236-4DF7-AF98-41BCC6422744}" type="pres">
      <dgm:prSet presAssocID="{1EF6BBCC-248A-482D-B898-5691FFB0CBB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FC3BDD0-16AF-485E-A0E9-FD70E22546CE}" type="pres">
      <dgm:prSet presAssocID="{5428A156-83F1-4073-A238-D9368F8B7D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1CEF1-9B34-48C2-AB25-386FB6298558}" type="pres">
      <dgm:prSet presAssocID="{E01972C5-AF08-4D24-96F5-263842768D8E}" presName="parTrans" presStyleLbl="sibTrans2D1" presStyleIdx="2" presStyleCnt="5"/>
      <dgm:spPr/>
      <dgm:t>
        <a:bodyPr/>
        <a:lstStyle/>
        <a:p>
          <a:endParaRPr lang="en-US"/>
        </a:p>
      </dgm:t>
    </dgm:pt>
    <dgm:pt modelId="{F794E66C-8BB5-42AA-888B-7F9D8968AB62}" type="pres">
      <dgm:prSet presAssocID="{E01972C5-AF08-4D24-96F5-263842768D8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650DFE9-14F0-470C-91DE-EB24079A0377}" type="pres">
      <dgm:prSet presAssocID="{3FD53801-E410-4CDB-8D3D-36CC74FC1E3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B496B-92B0-498D-906E-47520BFB3F3C}" type="pres">
      <dgm:prSet presAssocID="{00FDC250-E3C3-4F47-9E78-11FD1895E81B}" presName="parTrans" presStyleLbl="sibTrans2D1" presStyleIdx="3" presStyleCnt="5"/>
      <dgm:spPr/>
      <dgm:t>
        <a:bodyPr/>
        <a:lstStyle/>
        <a:p>
          <a:endParaRPr lang="en-US"/>
        </a:p>
      </dgm:t>
    </dgm:pt>
    <dgm:pt modelId="{0E53FD62-CC34-46AC-B494-FDCC5ACF3879}" type="pres">
      <dgm:prSet presAssocID="{00FDC250-E3C3-4F47-9E78-11FD1895E81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9F30BFC-F714-48A9-8C9B-8C92AA068756}" type="pres">
      <dgm:prSet presAssocID="{1DF84C81-83EF-4140-AA9D-299D0C0A07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18BB3-8DD7-479F-8479-C80EEAC389A1}" type="pres">
      <dgm:prSet presAssocID="{08C69B1E-8118-4856-A057-C0E941419A44}" presName="parTrans" presStyleLbl="sibTrans2D1" presStyleIdx="4" presStyleCnt="5"/>
      <dgm:spPr/>
      <dgm:t>
        <a:bodyPr/>
        <a:lstStyle/>
        <a:p>
          <a:endParaRPr lang="en-US"/>
        </a:p>
      </dgm:t>
    </dgm:pt>
    <dgm:pt modelId="{159FFFFD-78B7-4142-9FE7-3694B388A84F}" type="pres">
      <dgm:prSet presAssocID="{08C69B1E-8118-4856-A057-C0E941419A4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9E197E9-0D72-446F-9E9B-2FA43E6D5DA0}" type="pres">
      <dgm:prSet presAssocID="{1CCC9668-7ACA-41AA-BCBA-22BB0F4106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1CEAA3-896C-4BF0-B025-3E4BB0705038}" srcId="{596ECD51-196C-498B-9FEA-283B42FEB2D2}" destId="{1DF84C81-83EF-4140-AA9D-299D0C0A07F0}" srcOrd="3" destOrd="0" parTransId="{00FDC250-E3C3-4F47-9E78-11FD1895E81B}" sibTransId="{5CF8DCEC-2FED-42F2-AA73-CB5A7C54E301}"/>
    <dgm:cxn modelId="{E2821EC2-79B3-4D02-B15E-1AD70387B5C4}" srcId="{596ECD51-196C-498B-9FEA-283B42FEB2D2}" destId="{1CCC9668-7ACA-41AA-BCBA-22BB0F41065A}" srcOrd="4" destOrd="0" parTransId="{08C69B1E-8118-4856-A057-C0E941419A44}" sibTransId="{8CB69562-6069-43CF-8DF0-C25D13D92DAA}"/>
    <dgm:cxn modelId="{52A1616A-B644-424A-8163-E8CE5C3530F9}" type="presOf" srcId="{24EDBC66-6A0F-43E4-AB3B-FB5AEC94E7E6}" destId="{625146AA-7BEB-4164-8ABA-6C184D71ECB7}" srcOrd="0" destOrd="0" presId="urn:microsoft.com/office/officeart/2005/8/layout/radial5"/>
    <dgm:cxn modelId="{E9C339D1-8078-41EF-8988-5597678DBFEE}" srcId="{A17541BD-B15E-4FBC-B234-4316C1A20669}" destId="{092F6C50-873E-4FE8-87B1-65552E8FD95B}" srcOrd="5" destOrd="0" parTransId="{6E12F975-A611-4237-A7D4-9E52EDBA139B}" sibTransId="{AD193A39-B607-4000-ADAD-B4601DD9E479}"/>
    <dgm:cxn modelId="{C671BBE8-F732-4A1A-A35B-173BBFFE5C66}" srcId="{A17541BD-B15E-4FBC-B234-4316C1A20669}" destId="{A573864B-E7F5-45CD-BA83-72B44476FB4F}" srcOrd="6" destOrd="0" parTransId="{800284AC-6B24-49D4-8E86-6F8073FCB424}" sibTransId="{27DB84A7-9024-4413-A69B-22C5676CA082}"/>
    <dgm:cxn modelId="{2B5E0D08-A504-4FAD-910B-FAE74A6552A0}" type="presOf" srcId="{6234B472-0E55-409B-AA22-7A392B02D0FC}" destId="{F3434089-CEEE-43D3-9797-E9814313484E}" srcOrd="0" destOrd="0" presId="urn:microsoft.com/office/officeart/2005/8/layout/radial5"/>
    <dgm:cxn modelId="{EFEB813A-3ABC-4411-8388-7CE69C8FF577}" type="presOf" srcId="{A17541BD-B15E-4FBC-B234-4316C1A20669}" destId="{5E1E5849-E9A3-4426-83E9-A0F538B63F9C}" srcOrd="0" destOrd="0" presId="urn:microsoft.com/office/officeart/2005/8/layout/radial5"/>
    <dgm:cxn modelId="{4B9B5E1B-4B3E-41D0-96C8-B9C984D8F5FE}" srcId="{A17541BD-B15E-4FBC-B234-4316C1A20669}" destId="{A3C1D507-8CAA-44E2-B0E8-D10A89B22A38}" srcOrd="2" destOrd="0" parTransId="{5E308ED8-3A3E-49F8-A153-AE6FAD82C8F5}" sibTransId="{29E37153-EA03-4835-A83C-1C90F2765EFC}"/>
    <dgm:cxn modelId="{7EF709A4-3912-4F9C-A360-E48DE0E21F68}" srcId="{596ECD51-196C-498B-9FEA-283B42FEB2D2}" destId="{3FD53801-E410-4CDB-8D3D-36CC74FC1E39}" srcOrd="2" destOrd="0" parTransId="{E01972C5-AF08-4D24-96F5-263842768D8E}" sibTransId="{3AF352BB-D4F7-4A62-AC1E-240CC26B2BAE}"/>
    <dgm:cxn modelId="{4AD300C6-3437-4292-AE7B-87D0B376CFBF}" srcId="{A17541BD-B15E-4FBC-B234-4316C1A20669}" destId="{112CEA6C-03F8-4B50-AD86-EF0333E5BA03}" srcOrd="1" destOrd="0" parTransId="{4B30B78D-2A6E-4246-89E6-FABB41D8A2C7}" sibTransId="{743BA4C9-41CA-4512-9FA4-836E1988F93C}"/>
    <dgm:cxn modelId="{A96E1F79-26FB-4F58-9F5E-58078469DAA7}" type="presOf" srcId="{6234B472-0E55-409B-AA22-7A392B02D0FC}" destId="{EE5E7570-FBFA-4D32-A780-2C8B63FD7FB7}" srcOrd="1" destOrd="0" presId="urn:microsoft.com/office/officeart/2005/8/layout/radial5"/>
    <dgm:cxn modelId="{2240A112-40E4-4EC9-8C21-F57BBE953874}" type="presOf" srcId="{E01972C5-AF08-4D24-96F5-263842768D8E}" destId="{5E61CEF1-9B34-48C2-AB25-386FB6298558}" srcOrd="0" destOrd="0" presId="urn:microsoft.com/office/officeart/2005/8/layout/radial5"/>
    <dgm:cxn modelId="{F2249274-B511-4444-8876-C0753FA2B3DA}" srcId="{A17541BD-B15E-4FBC-B234-4316C1A20669}" destId="{03A0B6E1-0348-42DD-9307-926638729FD9}" srcOrd="13" destOrd="0" parTransId="{9F8F2892-9D14-4D60-A84E-16A568D1CBC9}" sibTransId="{2DE237E5-E603-44E8-8AF4-AF6C95137DC6}"/>
    <dgm:cxn modelId="{CB381447-9E91-45D1-B9F2-A9B97EE30D89}" srcId="{A17541BD-B15E-4FBC-B234-4316C1A20669}" destId="{493739DD-3A77-4350-AA95-7A4EA84D764B}" srcOrd="3" destOrd="0" parTransId="{FFEA3D97-D845-4B25-9F61-FBFF4C5DFD3B}" sibTransId="{276DA8D6-17FF-4621-AD64-B5885AF9C802}"/>
    <dgm:cxn modelId="{E21209FD-87AA-432B-A5CC-07E5F853F63B}" srcId="{A17541BD-B15E-4FBC-B234-4316C1A20669}" destId="{585FD5FD-8ECA-4985-A9B2-437277C52FF9}" srcOrd="9" destOrd="0" parTransId="{6BC7535D-6F84-4915-9644-9641CAE62744}" sibTransId="{37497A2A-AF03-4B1B-A1DD-1B3974B80BA5}"/>
    <dgm:cxn modelId="{0F50FA1A-BE75-4DA4-B005-730483E90DE0}" srcId="{596ECD51-196C-498B-9FEA-283B42FEB2D2}" destId="{24EDBC66-6A0F-43E4-AB3B-FB5AEC94E7E6}" srcOrd="0" destOrd="0" parTransId="{6234B472-0E55-409B-AA22-7A392B02D0FC}" sibTransId="{222F4A2A-C70E-4C3E-8861-335135C7700D}"/>
    <dgm:cxn modelId="{D9B18550-A655-496D-BDA5-C9BC433A1F04}" type="presOf" srcId="{08C69B1E-8118-4856-A057-C0E941419A44}" destId="{159FFFFD-78B7-4142-9FE7-3694B388A84F}" srcOrd="1" destOrd="0" presId="urn:microsoft.com/office/officeart/2005/8/layout/radial5"/>
    <dgm:cxn modelId="{E63EF458-492B-443E-BC4D-905C7F00F66F}" srcId="{596ECD51-196C-498B-9FEA-283B42FEB2D2}" destId="{5428A156-83F1-4073-A238-D9368F8B7DE1}" srcOrd="1" destOrd="0" parTransId="{1EF6BBCC-248A-482D-B898-5691FFB0CBB9}" sibTransId="{AA35518B-8D5A-451B-B8C4-37A93D9EEA3B}"/>
    <dgm:cxn modelId="{75FC8698-6534-491E-8219-8AFBB5B4D416}" srcId="{A17541BD-B15E-4FBC-B234-4316C1A20669}" destId="{596ECD51-196C-498B-9FEA-283B42FEB2D2}" srcOrd="0" destOrd="0" parTransId="{AEF83D92-70AF-413B-902E-A30FE1CD6D06}" sibTransId="{77FB50DC-F339-4232-871B-00A217B0F89A}"/>
    <dgm:cxn modelId="{6B8D94FC-0C63-46E8-B547-85F08D062167}" type="presOf" srcId="{E01972C5-AF08-4D24-96F5-263842768D8E}" destId="{F794E66C-8BB5-42AA-888B-7F9D8968AB62}" srcOrd="1" destOrd="0" presId="urn:microsoft.com/office/officeart/2005/8/layout/radial5"/>
    <dgm:cxn modelId="{A589E793-B2B6-43B7-BE9D-6A49625C4222}" srcId="{A17541BD-B15E-4FBC-B234-4316C1A20669}" destId="{694D0C49-4CF5-4B05-9181-499989B8BB2F}" srcOrd="4" destOrd="0" parTransId="{F80B9B85-0D8B-4EE6-83B9-992C3196DB9F}" sibTransId="{2AAFD777-6421-4F01-A2CD-8E9B4F7A28BC}"/>
    <dgm:cxn modelId="{94C471D0-40A9-4BFE-BEAB-CF301062E821}" type="presOf" srcId="{1DF84C81-83EF-4140-AA9D-299D0C0A07F0}" destId="{29F30BFC-F714-48A9-8C9B-8C92AA068756}" srcOrd="0" destOrd="0" presId="urn:microsoft.com/office/officeart/2005/8/layout/radial5"/>
    <dgm:cxn modelId="{999B1B78-CD79-406F-AC6D-5D881A839E43}" type="presOf" srcId="{08C69B1E-8118-4856-A057-C0E941419A44}" destId="{DF618BB3-8DD7-479F-8479-C80EEAC389A1}" srcOrd="0" destOrd="0" presId="urn:microsoft.com/office/officeart/2005/8/layout/radial5"/>
    <dgm:cxn modelId="{58FA0A95-DBD0-4132-A9F5-74D02C23F2DF}" srcId="{A17541BD-B15E-4FBC-B234-4316C1A20669}" destId="{8AA9A561-7D6D-4F51-B5C0-63EEC35AC1F0}" srcOrd="12" destOrd="0" parTransId="{98602414-B6CF-49FA-A798-EAE6AD173726}" sibTransId="{C0E258BE-FA62-4647-BBA5-545E67F1C593}"/>
    <dgm:cxn modelId="{C77CC0FC-F106-4508-9A86-775397F800CB}" type="presOf" srcId="{3FD53801-E410-4CDB-8D3D-36CC74FC1E39}" destId="{E650DFE9-14F0-470C-91DE-EB24079A0377}" srcOrd="0" destOrd="0" presId="urn:microsoft.com/office/officeart/2005/8/layout/radial5"/>
    <dgm:cxn modelId="{55E3D4E5-89AD-4ED0-BB20-0E80ED6DD94B}" srcId="{A17541BD-B15E-4FBC-B234-4316C1A20669}" destId="{95697B73-A015-4F5D-8EF5-7FF83937A0F7}" srcOrd="11" destOrd="0" parTransId="{389BE204-C99B-4E60-9D89-C8CB744F1E06}" sibTransId="{EEEA7AE6-84AB-415A-A2B5-AD6F2BEA7EA9}"/>
    <dgm:cxn modelId="{F4ECD51D-1524-40EF-B1FA-BD9911BC8E6B}" type="presOf" srcId="{596ECD51-196C-498B-9FEA-283B42FEB2D2}" destId="{F40F669C-9AB1-4D9E-8BF4-F0477B22CB6A}" srcOrd="0" destOrd="0" presId="urn:microsoft.com/office/officeart/2005/8/layout/radial5"/>
    <dgm:cxn modelId="{7D1A51F8-6EA0-4F7B-AEE6-B995F9E2DDC2}" type="presOf" srcId="{1EF6BBCC-248A-482D-B898-5691FFB0CBB9}" destId="{5C99EC50-7C70-4F83-BFFC-6AD16BA1F461}" srcOrd="0" destOrd="0" presId="urn:microsoft.com/office/officeart/2005/8/layout/radial5"/>
    <dgm:cxn modelId="{B93B01BA-CE1E-4C6C-9FFC-1063150D6BA0}" srcId="{A17541BD-B15E-4FBC-B234-4316C1A20669}" destId="{79829DD5-4706-47DC-A314-1585B4E011A6}" srcOrd="10" destOrd="0" parTransId="{5BD3F6D5-71D6-4F44-B2A8-43785355B16F}" sibTransId="{80ACF604-B585-4A8A-9E7E-CEEE75884EDF}"/>
    <dgm:cxn modelId="{F400B6EB-ABB5-4BBC-8C6F-5AFE39E02399}" type="presOf" srcId="{1CCC9668-7ACA-41AA-BCBA-22BB0F41065A}" destId="{79E197E9-0D72-446F-9E9B-2FA43E6D5DA0}" srcOrd="0" destOrd="0" presId="urn:microsoft.com/office/officeart/2005/8/layout/radial5"/>
    <dgm:cxn modelId="{AAEF5402-2497-4411-B377-45D43A405BFA}" type="presOf" srcId="{00FDC250-E3C3-4F47-9E78-11FD1895E81B}" destId="{0E53FD62-CC34-46AC-B494-FDCC5ACF3879}" srcOrd="1" destOrd="0" presId="urn:microsoft.com/office/officeart/2005/8/layout/radial5"/>
    <dgm:cxn modelId="{85D83501-A82C-4C9C-9A75-FCC11FC6F8EB}" type="presOf" srcId="{5428A156-83F1-4073-A238-D9368F8B7DE1}" destId="{DFC3BDD0-16AF-485E-A0E9-FD70E22546CE}" srcOrd="0" destOrd="0" presId="urn:microsoft.com/office/officeart/2005/8/layout/radial5"/>
    <dgm:cxn modelId="{F9BA581C-AA47-41E1-82BA-CA1278A12252}" type="presOf" srcId="{00FDC250-E3C3-4F47-9E78-11FD1895E81B}" destId="{154B496B-92B0-498D-906E-47520BFB3F3C}" srcOrd="0" destOrd="0" presId="urn:microsoft.com/office/officeart/2005/8/layout/radial5"/>
    <dgm:cxn modelId="{515750BD-9A00-42AC-B6D2-27AE1E30F0CB}" srcId="{A17541BD-B15E-4FBC-B234-4316C1A20669}" destId="{559B4120-C0BB-46F6-9CEC-167BF66B7495}" srcOrd="8" destOrd="0" parTransId="{17687FBF-BC86-4732-AD0C-C1402318079F}" sibTransId="{33C8908E-24D2-4C27-98BE-27035E4F775F}"/>
    <dgm:cxn modelId="{B9F6B5C8-09AD-41F2-8156-E4AB4A1339CC}" srcId="{A17541BD-B15E-4FBC-B234-4316C1A20669}" destId="{9D75FC6C-6A4E-438F-9E8E-E0D467D384CF}" srcOrd="7" destOrd="0" parTransId="{1DF47827-9F77-4399-B55C-697E4B0433A2}" sibTransId="{3683BBEF-2933-49E0-A918-A06B8E92BEE1}"/>
    <dgm:cxn modelId="{13784A70-37DA-4D6F-8618-934FA17738D0}" type="presOf" srcId="{1EF6BBCC-248A-482D-B898-5691FFB0CBB9}" destId="{DF0432A6-0236-4DF7-AF98-41BCC6422744}" srcOrd="1" destOrd="0" presId="urn:microsoft.com/office/officeart/2005/8/layout/radial5"/>
    <dgm:cxn modelId="{353E8A4C-DC6E-4807-A7D0-253B2367A648}" type="presParOf" srcId="{5E1E5849-E9A3-4426-83E9-A0F538B63F9C}" destId="{F40F669C-9AB1-4D9E-8BF4-F0477B22CB6A}" srcOrd="0" destOrd="0" presId="urn:microsoft.com/office/officeart/2005/8/layout/radial5"/>
    <dgm:cxn modelId="{D4F667B8-0972-4494-B2E3-20A3B494F1AA}" type="presParOf" srcId="{5E1E5849-E9A3-4426-83E9-A0F538B63F9C}" destId="{F3434089-CEEE-43D3-9797-E9814313484E}" srcOrd="1" destOrd="0" presId="urn:microsoft.com/office/officeart/2005/8/layout/radial5"/>
    <dgm:cxn modelId="{3F57F672-8605-4357-BEA7-3DA72F515B06}" type="presParOf" srcId="{F3434089-CEEE-43D3-9797-E9814313484E}" destId="{EE5E7570-FBFA-4D32-A780-2C8B63FD7FB7}" srcOrd="0" destOrd="0" presId="urn:microsoft.com/office/officeart/2005/8/layout/radial5"/>
    <dgm:cxn modelId="{D6AA7BFD-2AF3-4FE8-80C0-C29BA57167BE}" type="presParOf" srcId="{5E1E5849-E9A3-4426-83E9-A0F538B63F9C}" destId="{625146AA-7BEB-4164-8ABA-6C184D71ECB7}" srcOrd="2" destOrd="0" presId="urn:microsoft.com/office/officeart/2005/8/layout/radial5"/>
    <dgm:cxn modelId="{B9A4F3BD-D1D7-4598-A0B6-28466BCC79F7}" type="presParOf" srcId="{5E1E5849-E9A3-4426-83E9-A0F538B63F9C}" destId="{5C99EC50-7C70-4F83-BFFC-6AD16BA1F461}" srcOrd="3" destOrd="0" presId="urn:microsoft.com/office/officeart/2005/8/layout/radial5"/>
    <dgm:cxn modelId="{4A123493-CA7B-411E-B8EC-438765B5ED2F}" type="presParOf" srcId="{5C99EC50-7C70-4F83-BFFC-6AD16BA1F461}" destId="{DF0432A6-0236-4DF7-AF98-41BCC6422744}" srcOrd="0" destOrd="0" presId="urn:microsoft.com/office/officeart/2005/8/layout/radial5"/>
    <dgm:cxn modelId="{EE14782E-606B-4FA9-873A-A155EEF121D5}" type="presParOf" srcId="{5E1E5849-E9A3-4426-83E9-A0F538B63F9C}" destId="{DFC3BDD0-16AF-485E-A0E9-FD70E22546CE}" srcOrd="4" destOrd="0" presId="urn:microsoft.com/office/officeart/2005/8/layout/radial5"/>
    <dgm:cxn modelId="{D6553E52-CDAB-4141-9E97-F09979850F6E}" type="presParOf" srcId="{5E1E5849-E9A3-4426-83E9-A0F538B63F9C}" destId="{5E61CEF1-9B34-48C2-AB25-386FB6298558}" srcOrd="5" destOrd="0" presId="urn:microsoft.com/office/officeart/2005/8/layout/radial5"/>
    <dgm:cxn modelId="{32BACA1B-13B6-4058-AED0-E139E24FD81A}" type="presParOf" srcId="{5E61CEF1-9B34-48C2-AB25-386FB6298558}" destId="{F794E66C-8BB5-42AA-888B-7F9D8968AB62}" srcOrd="0" destOrd="0" presId="urn:microsoft.com/office/officeart/2005/8/layout/radial5"/>
    <dgm:cxn modelId="{D95625FF-6E35-41BB-9F00-D57E80A92EBE}" type="presParOf" srcId="{5E1E5849-E9A3-4426-83E9-A0F538B63F9C}" destId="{E650DFE9-14F0-470C-91DE-EB24079A0377}" srcOrd="6" destOrd="0" presId="urn:microsoft.com/office/officeart/2005/8/layout/radial5"/>
    <dgm:cxn modelId="{8663C3B2-9B02-4013-8837-8CE40602C299}" type="presParOf" srcId="{5E1E5849-E9A3-4426-83E9-A0F538B63F9C}" destId="{154B496B-92B0-498D-906E-47520BFB3F3C}" srcOrd="7" destOrd="0" presId="urn:microsoft.com/office/officeart/2005/8/layout/radial5"/>
    <dgm:cxn modelId="{482550FF-0F67-4F2C-9FEF-6ABF4A5A9C75}" type="presParOf" srcId="{154B496B-92B0-498D-906E-47520BFB3F3C}" destId="{0E53FD62-CC34-46AC-B494-FDCC5ACF3879}" srcOrd="0" destOrd="0" presId="urn:microsoft.com/office/officeart/2005/8/layout/radial5"/>
    <dgm:cxn modelId="{D5D30066-5531-4203-8393-86D5B800633F}" type="presParOf" srcId="{5E1E5849-E9A3-4426-83E9-A0F538B63F9C}" destId="{29F30BFC-F714-48A9-8C9B-8C92AA068756}" srcOrd="8" destOrd="0" presId="urn:microsoft.com/office/officeart/2005/8/layout/radial5"/>
    <dgm:cxn modelId="{2A58EDD6-9E0E-4601-A791-333A06AB33AA}" type="presParOf" srcId="{5E1E5849-E9A3-4426-83E9-A0F538B63F9C}" destId="{DF618BB3-8DD7-479F-8479-C80EEAC389A1}" srcOrd="9" destOrd="0" presId="urn:microsoft.com/office/officeart/2005/8/layout/radial5"/>
    <dgm:cxn modelId="{DA00244E-68ED-4D73-ADFE-C72EC766B8E8}" type="presParOf" srcId="{DF618BB3-8DD7-479F-8479-C80EEAC389A1}" destId="{159FFFFD-78B7-4142-9FE7-3694B388A84F}" srcOrd="0" destOrd="0" presId="urn:microsoft.com/office/officeart/2005/8/layout/radial5"/>
    <dgm:cxn modelId="{1407AA57-E963-4E5F-A073-BBD4FB6A5E7D}" type="presParOf" srcId="{5E1E5849-E9A3-4426-83E9-A0F538B63F9C}" destId="{79E197E9-0D72-446F-9E9B-2FA43E6D5DA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986D9C-9ADE-406E-8B64-A7A7FA893E7C}" type="doc">
      <dgm:prSet loTypeId="urn:microsoft.com/office/officeart/2005/8/layout/hProcess4" loCatId="process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A05C0AF-66A1-4254-BE36-1F7EEFFF82F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PHYSICIAN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BFA797-EA1E-4DC0-9E6F-8ABA208DE92C}" type="parTrans" cxnId="{7FFFB78C-5B71-41E7-92DD-886E980C3F3D}">
      <dgm:prSet/>
      <dgm:spPr/>
      <dgm:t>
        <a:bodyPr/>
        <a:lstStyle/>
        <a:p>
          <a:endParaRPr lang="en-US" sz="2400"/>
        </a:p>
      </dgm:t>
    </dgm:pt>
    <dgm:pt modelId="{61798DA0-5E7D-4243-B70B-A96A0810AAEC}" type="sibTrans" cxnId="{7FFFB78C-5B71-41E7-92DD-886E980C3F3D}">
      <dgm:prSet/>
      <dgm:spPr>
        <a:solidFill>
          <a:srgbClr val="4F8AFF"/>
        </a:solidFill>
      </dgm:spPr>
      <dgm:t>
        <a:bodyPr/>
        <a:lstStyle/>
        <a:p>
          <a:endParaRPr lang="en-US" sz="2400" dirty="0"/>
        </a:p>
      </dgm:t>
    </dgm:pt>
    <dgm:pt modelId="{87EEE230-AA7A-493E-BB9E-E3B8F37799D8}">
      <dgm:prSet phldrT="[Text]" custT="1"/>
      <dgm:spPr/>
      <dgm:t>
        <a:bodyPr/>
        <a:lstStyle/>
        <a:p>
          <a:r>
            <a:rPr lang="en-US" sz="1600" dirty="0" smtClean="0"/>
            <a:t>Makes initial diagnosis</a:t>
          </a:r>
          <a:endParaRPr lang="en-US" sz="1600" dirty="0"/>
        </a:p>
      </dgm:t>
    </dgm:pt>
    <dgm:pt modelId="{485FCBBF-41F9-4F61-8F4D-D184FA3D9D6D}" type="parTrans" cxnId="{86866B17-CF36-450E-8346-1B75A679F2DF}">
      <dgm:prSet/>
      <dgm:spPr/>
      <dgm:t>
        <a:bodyPr/>
        <a:lstStyle/>
        <a:p>
          <a:endParaRPr lang="en-US" sz="2400"/>
        </a:p>
      </dgm:t>
    </dgm:pt>
    <dgm:pt modelId="{A0ABD74B-73D2-44B7-8FBE-BCDD5233D236}" type="sibTrans" cxnId="{86866B17-CF36-450E-8346-1B75A679F2DF}">
      <dgm:prSet/>
      <dgm:spPr/>
      <dgm:t>
        <a:bodyPr/>
        <a:lstStyle/>
        <a:p>
          <a:endParaRPr lang="en-US" sz="2400"/>
        </a:p>
      </dgm:t>
    </dgm:pt>
    <dgm:pt modelId="{9E4B376C-75DB-414F-B683-B2D61A72C3F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*PHARMACIST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5FEE60-F8EC-4561-8A09-19E0B17FDB2B}" type="parTrans" cxnId="{2CCF4836-9754-4E44-8F41-C8650F9EB0B9}">
      <dgm:prSet/>
      <dgm:spPr/>
      <dgm:t>
        <a:bodyPr/>
        <a:lstStyle/>
        <a:p>
          <a:endParaRPr lang="en-US" sz="2400"/>
        </a:p>
      </dgm:t>
    </dgm:pt>
    <dgm:pt modelId="{4AE153BB-F811-4D4E-89C4-D11182F524A5}" type="sibTrans" cxnId="{2CCF4836-9754-4E44-8F41-C8650F9EB0B9}">
      <dgm:prSet/>
      <dgm:spPr>
        <a:solidFill>
          <a:srgbClr val="4F8AFF"/>
        </a:solidFill>
      </dgm:spPr>
      <dgm:t>
        <a:bodyPr/>
        <a:lstStyle/>
        <a:p>
          <a:endParaRPr lang="en-US" sz="2400" dirty="0"/>
        </a:p>
      </dgm:t>
    </dgm:pt>
    <dgm:pt modelId="{B85FFAAA-F123-4976-870B-1E90AED3979A}">
      <dgm:prSet phldrT="[Text]" custT="1"/>
      <dgm:spPr/>
      <dgm:t>
        <a:bodyPr/>
        <a:lstStyle/>
        <a:p>
          <a:r>
            <a:rPr lang="en-US" sz="1600" dirty="0" smtClean="0"/>
            <a:t>Based on physician diagnosis, selects &amp; designs drug therapy regimen</a:t>
          </a:r>
          <a:endParaRPr lang="en-US" sz="1600" dirty="0"/>
        </a:p>
      </dgm:t>
    </dgm:pt>
    <dgm:pt modelId="{034D0C5D-BF2E-4881-A42D-D3931EE88383}" type="parTrans" cxnId="{A7B4242D-A974-4D3C-BF10-2B31F2E3C14F}">
      <dgm:prSet/>
      <dgm:spPr/>
      <dgm:t>
        <a:bodyPr/>
        <a:lstStyle/>
        <a:p>
          <a:endParaRPr lang="en-US" sz="2400"/>
        </a:p>
      </dgm:t>
    </dgm:pt>
    <dgm:pt modelId="{E2019629-3707-43AE-9A2F-A781F3604E6D}" type="sibTrans" cxnId="{A7B4242D-A974-4D3C-BF10-2B31F2E3C14F}">
      <dgm:prSet/>
      <dgm:spPr/>
      <dgm:t>
        <a:bodyPr/>
        <a:lstStyle/>
        <a:p>
          <a:endParaRPr lang="en-US" sz="2400"/>
        </a:p>
      </dgm:t>
    </dgm:pt>
    <dgm:pt modelId="{38E1A15A-9790-4567-96B1-43980841D44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PHYSICIAN / PHARAMACIST / NURSE</a:t>
          </a:r>
          <a:endParaRPr lang="en-US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ACE1F-9E9C-43F0-9A96-1484DFA3189E}" type="parTrans" cxnId="{98B429D2-8D63-4272-863B-B0D444815AE7}">
      <dgm:prSet/>
      <dgm:spPr/>
      <dgm:t>
        <a:bodyPr/>
        <a:lstStyle/>
        <a:p>
          <a:endParaRPr lang="en-US" sz="2400"/>
        </a:p>
      </dgm:t>
    </dgm:pt>
    <dgm:pt modelId="{9A02EB47-EEFA-4A96-BF7C-9E79FBE5E6E4}" type="sibTrans" cxnId="{98B429D2-8D63-4272-863B-B0D444815AE7}">
      <dgm:prSet/>
      <dgm:spPr>
        <a:solidFill>
          <a:srgbClr val="4F8AFF"/>
        </a:solidFill>
      </dgm:spPr>
      <dgm:t>
        <a:bodyPr/>
        <a:lstStyle/>
        <a:p>
          <a:endParaRPr lang="en-US" sz="2400" dirty="0"/>
        </a:p>
      </dgm:t>
    </dgm:pt>
    <dgm:pt modelId="{34067F74-5104-419C-AAA9-C07EDFE56AF5}">
      <dgm:prSet phldrT="[Text]" custT="1"/>
      <dgm:spPr/>
      <dgm:t>
        <a:bodyPr/>
        <a:lstStyle/>
        <a:p>
          <a:r>
            <a:rPr lang="en-US" sz="1600" dirty="0" smtClean="0"/>
            <a:t>Reviews and monitors patient’s drug therapy for efficacy and adverse events</a:t>
          </a:r>
          <a:endParaRPr lang="en-US" sz="1600" dirty="0"/>
        </a:p>
      </dgm:t>
    </dgm:pt>
    <dgm:pt modelId="{978744CC-D8F2-41FF-865A-FE7F8164809C}" type="parTrans" cxnId="{5B98556C-32A6-4A6E-BD61-BB2F7F06D86D}">
      <dgm:prSet/>
      <dgm:spPr/>
      <dgm:t>
        <a:bodyPr/>
        <a:lstStyle/>
        <a:p>
          <a:endParaRPr lang="en-US" sz="2400"/>
        </a:p>
      </dgm:t>
    </dgm:pt>
    <dgm:pt modelId="{27743EDE-2B36-4FAE-ACCC-7984460DFCA9}" type="sibTrans" cxnId="{5B98556C-32A6-4A6E-BD61-BB2F7F06D86D}">
      <dgm:prSet/>
      <dgm:spPr/>
      <dgm:t>
        <a:bodyPr/>
        <a:lstStyle/>
        <a:p>
          <a:endParaRPr lang="en-US" sz="2400"/>
        </a:p>
      </dgm:t>
    </dgm:pt>
    <dgm:pt modelId="{1858BA53-185F-472C-8FEC-219611DCF81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PHARMACIST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064847-A46B-4649-82C3-52DCF473864E}" type="parTrans" cxnId="{B39CEC88-5E51-4A86-B864-233B4318F236}">
      <dgm:prSet/>
      <dgm:spPr/>
      <dgm:t>
        <a:bodyPr/>
        <a:lstStyle/>
        <a:p>
          <a:endParaRPr lang="en-US" sz="2400"/>
        </a:p>
      </dgm:t>
    </dgm:pt>
    <dgm:pt modelId="{98EA157E-E945-4514-9EAF-E6A0559341EE}" type="sibTrans" cxnId="{B39CEC88-5E51-4A86-B864-233B4318F236}">
      <dgm:prSet/>
      <dgm:spPr/>
      <dgm:t>
        <a:bodyPr/>
        <a:lstStyle/>
        <a:p>
          <a:endParaRPr lang="en-US" sz="2400"/>
        </a:p>
      </dgm:t>
    </dgm:pt>
    <dgm:pt modelId="{B3A975C4-F1D3-4329-9931-7BBC8626138F}">
      <dgm:prSet phldrT="[Text]" custT="1"/>
      <dgm:spPr/>
      <dgm:t>
        <a:bodyPr/>
        <a:lstStyle/>
        <a:p>
          <a:r>
            <a:rPr lang="en-US" sz="1600" dirty="0" smtClean="0"/>
            <a:t>Changes medication orders, consulting with physician and nurse as needed</a:t>
          </a:r>
          <a:endParaRPr lang="en-US" sz="1600" dirty="0"/>
        </a:p>
      </dgm:t>
    </dgm:pt>
    <dgm:pt modelId="{AE54B6A9-44DD-459B-926E-37E1B014EC7F}" type="parTrans" cxnId="{01D11397-1101-449A-82FE-8C725A5F8754}">
      <dgm:prSet/>
      <dgm:spPr/>
      <dgm:t>
        <a:bodyPr/>
        <a:lstStyle/>
        <a:p>
          <a:endParaRPr lang="en-US" sz="2400"/>
        </a:p>
      </dgm:t>
    </dgm:pt>
    <dgm:pt modelId="{1B79839D-A06E-48EA-8790-C71A78BF4FE2}" type="sibTrans" cxnId="{01D11397-1101-449A-82FE-8C725A5F8754}">
      <dgm:prSet/>
      <dgm:spPr/>
      <dgm:t>
        <a:bodyPr/>
        <a:lstStyle/>
        <a:p>
          <a:endParaRPr lang="en-US" sz="2400"/>
        </a:p>
      </dgm:t>
    </dgm:pt>
    <dgm:pt modelId="{7956CA09-9C52-4050-A829-CC8F69637C4A}">
      <dgm:prSet phldrT="[Text]" custT="1"/>
      <dgm:spPr/>
      <dgm:t>
        <a:bodyPr/>
        <a:lstStyle/>
        <a:p>
          <a:r>
            <a:rPr lang="en-US" sz="1600" dirty="0" smtClean="0"/>
            <a:t>Writes prescription </a:t>
          </a:r>
          <a:r>
            <a:rPr lang="en-US" sz="1550" dirty="0" smtClean="0"/>
            <a:t>or medication orders</a:t>
          </a:r>
          <a:endParaRPr lang="en-US" sz="1550" dirty="0"/>
        </a:p>
      </dgm:t>
    </dgm:pt>
    <dgm:pt modelId="{7CE0E4F7-5BC6-4A3E-9708-10F3C9D5FBCF}" type="parTrans" cxnId="{71D1CD37-83E4-4FAF-8C47-1C6F33B616E1}">
      <dgm:prSet/>
      <dgm:spPr/>
      <dgm:t>
        <a:bodyPr/>
        <a:lstStyle/>
        <a:p>
          <a:endParaRPr lang="en-US" sz="2000"/>
        </a:p>
      </dgm:t>
    </dgm:pt>
    <dgm:pt modelId="{438327C1-8149-4F99-9A2F-12CC233ED054}" type="sibTrans" cxnId="{71D1CD37-83E4-4FAF-8C47-1C6F33B616E1}">
      <dgm:prSet/>
      <dgm:spPr/>
      <dgm:t>
        <a:bodyPr/>
        <a:lstStyle/>
        <a:p>
          <a:endParaRPr lang="en-US" sz="2000"/>
        </a:p>
      </dgm:t>
    </dgm:pt>
    <dgm:pt modelId="{B73087F0-E00C-42DA-80A6-16BC4D3B306D}">
      <dgm:prSet phldrT="[Text]" custT="1"/>
      <dgm:spPr/>
      <dgm:t>
        <a:bodyPr/>
        <a:lstStyle/>
        <a:p>
          <a:r>
            <a:rPr lang="en-US" sz="1600" dirty="0" smtClean="0"/>
            <a:t>Treats and monitors patient</a:t>
          </a:r>
          <a:endParaRPr lang="en-US" sz="1600" dirty="0"/>
        </a:p>
      </dgm:t>
    </dgm:pt>
    <dgm:pt modelId="{0648D75D-CA5A-4A85-84A4-9051F5AC9202}" type="parTrans" cxnId="{37258216-A29B-490E-8027-A92BDE4CE3D4}">
      <dgm:prSet/>
      <dgm:spPr/>
      <dgm:t>
        <a:bodyPr/>
        <a:lstStyle/>
        <a:p>
          <a:endParaRPr lang="en-US" sz="2000"/>
        </a:p>
      </dgm:t>
    </dgm:pt>
    <dgm:pt modelId="{BE68344F-8C54-44D4-81BD-1CE132F74D84}" type="sibTrans" cxnId="{37258216-A29B-490E-8027-A92BDE4CE3D4}">
      <dgm:prSet/>
      <dgm:spPr/>
      <dgm:t>
        <a:bodyPr/>
        <a:lstStyle/>
        <a:p>
          <a:endParaRPr lang="en-US" sz="2000"/>
        </a:p>
      </dgm:t>
    </dgm:pt>
    <dgm:pt modelId="{4C309D76-5CB0-473B-BAC3-1B687E1A8BB6}">
      <dgm:prSet phldrT="[Text]" custT="1"/>
      <dgm:spPr/>
      <dgm:t>
        <a:bodyPr/>
        <a:lstStyle/>
        <a:p>
          <a:endParaRPr lang="en-US" sz="800" dirty="0"/>
        </a:p>
      </dgm:t>
    </dgm:pt>
    <dgm:pt modelId="{38F53617-26EB-45CB-BD47-31CE051D9776}" type="parTrans" cxnId="{1CC9D211-1F51-4356-BF62-9BAB8103414C}">
      <dgm:prSet/>
      <dgm:spPr/>
      <dgm:t>
        <a:bodyPr/>
        <a:lstStyle/>
        <a:p>
          <a:endParaRPr lang="en-US" sz="2000"/>
        </a:p>
      </dgm:t>
    </dgm:pt>
    <dgm:pt modelId="{F23B76CF-1EA7-4F83-9A58-5D290AC5FD38}" type="sibTrans" cxnId="{1CC9D211-1F51-4356-BF62-9BAB8103414C}">
      <dgm:prSet/>
      <dgm:spPr/>
      <dgm:t>
        <a:bodyPr/>
        <a:lstStyle/>
        <a:p>
          <a:endParaRPr lang="en-US" sz="2000"/>
        </a:p>
      </dgm:t>
    </dgm:pt>
    <dgm:pt modelId="{AA3F53D9-04C4-4CE9-8768-F163C8D70D5F}">
      <dgm:prSet phldrT="[Text]" custT="1"/>
      <dgm:spPr/>
      <dgm:t>
        <a:bodyPr/>
        <a:lstStyle/>
        <a:p>
          <a:endParaRPr lang="en-US" sz="200" dirty="0"/>
        </a:p>
      </dgm:t>
    </dgm:pt>
    <dgm:pt modelId="{A3ACDAB4-0BD2-4FF5-A998-10E7768BE691}" type="parTrans" cxnId="{A8297EDF-C65D-4A82-901A-4299D599C396}">
      <dgm:prSet/>
      <dgm:spPr/>
      <dgm:t>
        <a:bodyPr/>
        <a:lstStyle/>
        <a:p>
          <a:endParaRPr lang="en-US" sz="2000"/>
        </a:p>
      </dgm:t>
    </dgm:pt>
    <dgm:pt modelId="{9A1AFE08-0E2F-4E6D-ADE5-DA5C1E2E90F8}" type="sibTrans" cxnId="{A8297EDF-C65D-4A82-901A-4299D599C396}">
      <dgm:prSet/>
      <dgm:spPr/>
      <dgm:t>
        <a:bodyPr/>
        <a:lstStyle/>
        <a:p>
          <a:endParaRPr lang="en-US" sz="2000"/>
        </a:p>
      </dgm:t>
    </dgm:pt>
    <dgm:pt modelId="{F1DC4EC6-E91C-4CDF-8D21-DBE19A9C1EC2}" type="pres">
      <dgm:prSet presAssocID="{09986D9C-9ADE-406E-8B64-A7A7FA893E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094A2-AF76-4B16-B3D6-069ADDA638F6}" type="pres">
      <dgm:prSet presAssocID="{09986D9C-9ADE-406E-8B64-A7A7FA893E7C}" presName="tSp" presStyleCnt="0"/>
      <dgm:spPr/>
    </dgm:pt>
    <dgm:pt modelId="{4F602E92-E16B-46EF-9EE2-DB39447684BD}" type="pres">
      <dgm:prSet presAssocID="{09986D9C-9ADE-406E-8B64-A7A7FA893E7C}" presName="bSp" presStyleCnt="0"/>
      <dgm:spPr/>
    </dgm:pt>
    <dgm:pt modelId="{D999E027-75F0-42F8-8BF8-2CE20A0EA8AA}" type="pres">
      <dgm:prSet presAssocID="{09986D9C-9ADE-406E-8B64-A7A7FA893E7C}" presName="process" presStyleCnt="0"/>
      <dgm:spPr/>
    </dgm:pt>
    <dgm:pt modelId="{F849E45A-B0E4-4567-A55D-B81ABE70B14D}" type="pres">
      <dgm:prSet presAssocID="{2A05C0AF-66A1-4254-BE36-1F7EEFFF82F5}" presName="composite1" presStyleCnt="0"/>
      <dgm:spPr/>
    </dgm:pt>
    <dgm:pt modelId="{FA46F7C0-6693-4725-A8E3-A9AACEBDA681}" type="pres">
      <dgm:prSet presAssocID="{2A05C0AF-66A1-4254-BE36-1F7EEFFF82F5}" presName="dummyNode1" presStyleLbl="node1" presStyleIdx="0" presStyleCnt="4"/>
      <dgm:spPr/>
    </dgm:pt>
    <dgm:pt modelId="{0DC83A2A-52DF-4859-B830-DC541309C500}" type="pres">
      <dgm:prSet presAssocID="{2A05C0AF-66A1-4254-BE36-1F7EEFFF82F5}" presName="childNode1" presStyleLbl="bgAcc1" presStyleIdx="0" presStyleCnt="4" custScaleY="230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74FFD-946B-4FA2-B59E-18B6093548DA}" type="pres">
      <dgm:prSet presAssocID="{2A05C0AF-66A1-4254-BE36-1F7EEFFF82F5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CE2E4-B160-41CD-B314-3BDFC209D2D3}" type="pres">
      <dgm:prSet presAssocID="{2A05C0AF-66A1-4254-BE36-1F7EEFFF82F5}" presName="parentNode1" presStyleLbl="node1" presStyleIdx="0" presStyleCnt="4" custLinFactNeighborX="4827" custLinFactNeighborY="965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F2A36-1622-4540-B4AD-00F530E0719B}" type="pres">
      <dgm:prSet presAssocID="{2A05C0AF-66A1-4254-BE36-1F7EEFFF82F5}" presName="connSite1" presStyleCnt="0"/>
      <dgm:spPr/>
    </dgm:pt>
    <dgm:pt modelId="{14720583-A8CA-48A6-9D16-F865949B2385}" type="pres">
      <dgm:prSet presAssocID="{61798DA0-5E7D-4243-B70B-A96A0810AAEC}" presName="Name9" presStyleLbl="sibTrans2D1" presStyleIdx="0" presStyleCnt="3" custAng="1165962" custLinFactNeighborX="-6581" custLinFactNeighborY="21028"/>
      <dgm:spPr/>
      <dgm:t>
        <a:bodyPr/>
        <a:lstStyle/>
        <a:p>
          <a:endParaRPr lang="en-US"/>
        </a:p>
      </dgm:t>
    </dgm:pt>
    <dgm:pt modelId="{177871CC-0605-4F7D-AEB2-407B57C0D7F8}" type="pres">
      <dgm:prSet presAssocID="{9E4B376C-75DB-414F-B683-B2D61A72C3FD}" presName="composite2" presStyleCnt="0"/>
      <dgm:spPr/>
    </dgm:pt>
    <dgm:pt modelId="{80BCEA51-67F4-48A8-AB18-CBB7A248B35D}" type="pres">
      <dgm:prSet presAssocID="{9E4B376C-75DB-414F-B683-B2D61A72C3FD}" presName="dummyNode2" presStyleLbl="node1" presStyleIdx="0" presStyleCnt="4"/>
      <dgm:spPr/>
    </dgm:pt>
    <dgm:pt modelId="{93C89FE5-1E3C-47A3-BBD8-BD1ADEF82662}" type="pres">
      <dgm:prSet presAssocID="{9E4B376C-75DB-414F-B683-B2D61A72C3FD}" presName="childNode2" presStyleLbl="bgAcc1" presStyleIdx="1" presStyleCnt="4" custScaleY="230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45B6D-F3C2-4E9A-B458-896283E281E9}" type="pres">
      <dgm:prSet presAssocID="{9E4B376C-75DB-414F-B683-B2D61A72C3FD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097A8-C909-4ED0-B7DC-45FB1716DDAD}" type="pres">
      <dgm:prSet presAssocID="{9E4B376C-75DB-414F-B683-B2D61A72C3FD}" presName="parentNode2" presStyleLbl="node1" presStyleIdx="1" presStyleCnt="4" custLinFactNeighborX="-1676" custLinFactNeighborY="-969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ECB14-E033-4195-8AF2-82C2DB2263CC}" type="pres">
      <dgm:prSet presAssocID="{9E4B376C-75DB-414F-B683-B2D61A72C3FD}" presName="connSite2" presStyleCnt="0"/>
      <dgm:spPr/>
    </dgm:pt>
    <dgm:pt modelId="{71692B61-CF53-4ADA-8749-B9C6C7399482}" type="pres">
      <dgm:prSet presAssocID="{4AE153BB-F811-4D4E-89C4-D11182F524A5}" presName="Name18" presStyleLbl="sibTrans2D1" presStyleIdx="1" presStyleCnt="3" custAng="20554904" custScaleY="77000" custLinFactNeighborX="19023" custLinFactNeighborY="-18583"/>
      <dgm:spPr/>
      <dgm:t>
        <a:bodyPr/>
        <a:lstStyle/>
        <a:p>
          <a:endParaRPr lang="en-US"/>
        </a:p>
      </dgm:t>
    </dgm:pt>
    <dgm:pt modelId="{C114FBF9-E42B-42E5-BC75-ED895D740499}" type="pres">
      <dgm:prSet presAssocID="{38E1A15A-9790-4567-96B1-43980841D444}" presName="composite1" presStyleCnt="0"/>
      <dgm:spPr/>
    </dgm:pt>
    <dgm:pt modelId="{48169844-E114-4265-A2C2-49D2440665CB}" type="pres">
      <dgm:prSet presAssocID="{38E1A15A-9790-4567-96B1-43980841D444}" presName="dummyNode1" presStyleLbl="node1" presStyleIdx="1" presStyleCnt="4"/>
      <dgm:spPr/>
    </dgm:pt>
    <dgm:pt modelId="{411CF602-E1F9-434D-A62A-AAFABB216B0B}" type="pres">
      <dgm:prSet presAssocID="{38E1A15A-9790-4567-96B1-43980841D444}" presName="childNode1" presStyleLbl="bgAcc1" presStyleIdx="2" presStyleCnt="4" custScaleY="230449" custLinFactNeighborX="-1168" custLinFactNeighborY="-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78316-CC9F-41ED-86F4-55EA6A547CDE}" type="pres">
      <dgm:prSet presAssocID="{38E1A15A-9790-4567-96B1-43980841D444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9210D-0F12-4ED2-A9C8-3EE2F75051EE}" type="pres">
      <dgm:prSet presAssocID="{38E1A15A-9790-4567-96B1-43980841D444}" presName="parentNode1" presStyleLbl="node1" presStyleIdx="2" presStyleCnt="4" custLinFactNeighborX="6795" custLinFactNeighborY="965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4EC58-A64F-4E12-A699-8AAE59B22DC3}" type="pres">
      <dgm:prSet presAssocID="{38E1A15A-9790-4567-96B1-43980841D444}" presName="connSite1" presStyleCnt="0"/>
      <dgm:spPr/>
    </dgm:pt>
    <dgm:pt modelId="{6110E0AE-E5F7-4C71-870F-BFAA8EB04F69}" type="pres">
      <dgm:prSet presAssocID="{9A02EB47-EEFA-4A96-BF7C-9E79FBE5E6E4}" presName="Name9" presStyleLbl="sibTrans2D1" presStyleIdx="2" presStyleCnt="3" custAng="1427859" custLinFactNeighborX="37921" custLinFactNeighborY="22913"/>
      <dgm:spPr/>
      <dgm:t>
        <a:bodyPr/>
        <a:lstStyle/>
        <a:p>
          <a:endParaRPr lang="en-US"/>
        </a:p>
      </dgm:t>
    </dgm:pt>
    <dgm:pt modelId="{8D48F087-BD08-450E-A88D-8E6711C74C2A}" type="pres">
      <dgm:prSet presAssocID="{1858BA53-185F-472C-8FEC-219611DCF81B}" presName="composite2" presStyleCnt="0"/>
      <dgm:spPr/>
    </dgm:pt>
    <dgm:pt modelId="{9E1C86AE-44B8-4F33-818F-1DAA1EDA5B32}" type="pres">
      <dgm:prSet presAssocID="{1858BA53-185F-472C-8FEC-219611DCF81B}" presName="dummyNode2" presStyleLbl="node1" presStyleIdx="2" presStyleCnt="4"/>
      <dgm:spPr/>
    </dgm:pt>
    <dgm:pt modelId="{681F6216-BF33-4C12-A7EC-2970BB21817B}" type="pres">
      <dgm:prSet presAssocID="{1858BA53-185F-472C-8FEC-219611DCF81B}" presName="childNode2" presStyleLbl="bgAcc1" presStyleIdx="3" presStyleCnt="4" custScaleY="230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DCDAA-6ACB-46DC-B5AE-ED3052826554}" type="pres">
      <dgm:prSet presAssocID="{1858BA53-185F-472C-8FEC-219611DCF81B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431C4-50F0-4916-989B-C9B27C61A56F}" type="pres">
      <dgm:prSet presAssocID="{1858BA53-185F-472C-8FEC-219611DCF81B}" presName="parentNode2" presStyleLbl="node1" presStyleIdx="3" presStyleCnt="4" custLinFactNeighborX="292" custLinFactNeighborY="-969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0D3D4-283E-451F-9142-71472472B85C}" type="pres">
      <dgm:prSet presAssocID="{1858BA53-185F-472C-8FEC-219611DCF81B}" presName="connSite2" presStyleCnt="0"/>
      <dgm:spPr/>
    </dgm:pt>
  </dgm:ptLst>
  <dgm:cxnLst>
    <dgm:cxn modelId="{A883B600-CC01-45FC-BE35-A1446E5D0704}" type="presOf" srcId="{B3A975C4-F1D3-4329-9931-7BBC8626138F}" destId="{681F6216-BF33-4C12-A7EC-2970BB21817B}" srcOrd="0" destOrd="0" presId="urn:microsoft.com/office/officeart/2005/8/layout/hProcess4"/>
    <dgm:cxn modelId="{258D9339-0A42-4BE0-B6A2-A15DA770FE82}" type="presOf" srcId="{9A02EB47-EEFA-4A96-BF7C-9E79FBE5E6E4}" destId="{6110E0AE-E5F7-4C71-870F-BFAA8EB04F69}" srcOrd="0" destOrd="0" presId="urn:microsoft.com/office/officeart/2005/8/layout/hProcess4"/>
    <dgm:cxn modelId="{2CCF4836-9754-4E44-8F41-C8650F9EB0B9}" srcId="{09986D9C-9ADE-406E-8B64-A7A7FA893E7C}" destId="{9E4B376C-75DB-414F-B683-B2D61A72C3FD}" srcOrd="1" destOrd="0" parTransId="{B65FEE60-F8EC-4561-8A09-19E0B17FDB2B}" sibTransId="{4AE153BB-F811-4D4E-89C4-D11182F524A5}"/>
    <dgm:cxn modelId="{71D1CD37-83E4-4FAF-8C47-1C6F33B616E1}" srcId="{9E4B376C-75DB-414F-B683-B2D61A72C3FD}" destId="{7956CA09-9C52-4050-A829-CC8F69637C4A}" srcOrd="2" destOrd="0" parTransId="{7CE0E4F7-5BC6-4A3E-9708-10F3C9D5FBCF}" sibTransId="{438327C1-8149-4F99-9A2F-12CC233ED054}"/>
    <dgm:cxn modelId="{7793E048-8174-47ED-8F8E-95F0B6733A6A}" type="presOf" srcId="{4C309D76-5CB0-473B-BAC3-1B687E1A8BB6}" destId="{0DC83A2A-52DF-4859-B830-DC541309C500}" srcOrd="0" destOrd="1" presId="urn:microsoft.com/office/officeart/2005/8/layout/hProcess4"/>
    <dgm:cxn modelId="{DF581F67-8FA1-4A54-8441-A19773D0A6C6}" type="presOf" srcId="{AA3F53D9-04C4-4CE9-8768-F163C8D70D5F}" destId="{93C89FE5-1E3C-47A3-BBD8-BD1ADEF82662}" srcOrd="0" destOrd="1" presId="urn:microsoft.com/office/officeart/2005/8/layout/hProcess4"/>
    <dgm:cxn modelId="{E07AE0F0-1C51-4D7F-AD72-1DD6D8923F93}" type="presOf" srcId="{B85FFAAA-F123-4976-870B-1E90AED3979A}" destId="{93C89FE5-1E3C-47A3-BBD8-BD1ADEF82662}" srcOrd="0" destOrd="0" presId="urn:microsoft.com/office/officeart/2005/8/layout/hProcess4"/>
    <dgm:cxn modelId="{395B70D5-4A59-4B3C-82DE-C4F418BB4987}" type="presOf" srcId="{B73087F0-E00C-42DA-80A6-16BC4D3B306D}" destId="{0DC83A2A-52DF-4859-B830-DC541309C500}" srcOrd="0" destOrd="2" presId="urn:microsoft.com/office/officeart/2005/8/layout/hProcess4"/>
    <dgm:cxn modelId="{86866B17-CF36-450E-8346-1B75A679F2DF}" srcId="{2A05C0AF-66A1-4254-BE36-1F7EEFFF82F5}" destId="{87EEE230-AA7A-493E-BB9E-E3B8F37799D8}" srcOrd="0" destOrd="0" parTransId="{485FCBBF-41F9-4F61-8F4D-D184FA3D9D6D}" sibTransId="{A0ABD74B-73D2-44B7-8FBE-BCDD5233D236}"/>
    <dgm:cxn modelId="{9B671B89-4AF5-4D8E-AE3B-CFD95226CCAE}" type="presOf" srcId="{09986D9C-9ADE-406E-8B64-A7A7FA893E7C}" destId="{F1DC4EC6-E91C-4CDF-8D21-DBE19A9C1EC2}" srcOrd="0" destOrd="0" presId="urn:microsoft.com/office/officeart/2005/8/layout/hProcess4"/>
    <dgm:cxn modelId="{74C46A02-069C-4725-A701-BECCC5B03A4F}" type="presOf" srcId="{4C309D76-5CB0-473B-BAC3-1B687E1A8BB6}" destId="{5FD74FFD-946B-4FA2-B59E-18B6093548DA}" srcOrd="1" destOrd="1" presId="urn:microsoft.com/office/officeart/2005/8/layout/hProcess4"/>
    <dgm:cxn modelId="{01D11397-1101-449A-82FE-8C725A5F8754}" srcId="{1858BA53-185F-472C-8FEC-219611DCF81B}" destId="{B3A975C4-F1D3-4329-9931-7BBC8626138F}" srcOrd="0" destOrd="0" parTransId="{AE54B6A9-44DD-459B-926E-37E1B014EC7F}" sibTransId="{1B79839D-A06E-48EA-8790-C71A78BF4FE2}"/>
    <dgm:cxn modelId="{180D1CE2-9F3D-485F-A4C0-3CD68721C124}" type="presOf" srcId="{4AE153BB-F811-4D4E-89C4-D11182F524A5}" destId="{71692B61-CF53-4ADA-8749-B9C6C7399482}" srcOrd="0" destOrd="0" presId="urn:microsoft.com/office/officeart/2005/8/layout/hProcess4"/>
    <dgm:cxn modelId="{ED8F05BB-9118-4970-A5AF-17AF63DD1CA3}" type="presOf" srcId="{1858BA53-185F-472C-8FEC-219611DCF81B}" destId="{660431C4-50F0-4916-989B-C9B27C61A56F}" srcOrd="0" destOrd="0" presId="urn:microsoft.com/office/officeart/2005/8/layout/hProcess4"/>
    <dgm:cxn modelId="{7FFFB78C-5B71-41E7-92DD-886E980C3F3D}" srcId="{09986D9C-9ADE-406E-8B64-A7A7FA893E7C}" destId="{2A05C0AF-66A1-4254-BE36-1F7EEFFF82F5}" srcOrd="0" destOrd="0" parTransId="{DBBFA797-EA1E-4DC0-9E6F-8ABA208DE92C}" sibTransId="{61798DA0-5E7D-4243-B70B-A96A0810AAEC}"/>
    <dgm:cxn modelId="{DCC2565F-FE2D-41C3-A4DD-01AB02FC7255}" type="presOf" srcId="{B85FFAAA-F123-4976-870B-1E90AED3979A}" destId="{9E445B6D-F3C2-4E9A-B458-896283E281E9}" srcOrd="1" destOrd="0" presId="urn:microsoft.com/office/officeart/2005/8/layout/hProcess4"/>
    <dgm:cxn modelId="{D57BFA80-F547-4180-9C66-63E9A192B4E3}" type="presOf" srcId="{61798DA0-5E7D-4243-B70B-A96A0810AAEC}" destId="{14720583-A8CA-48A6-9D16-F865949B2385}" srcOrd="0" destOrd="0" presId="urn:microsoft.com/office/officeart/2005/8/layout/hProcess4"/>
    <dgm:cxn modelId="{A8297EDF-C65D-4A82-901A-4299D599C396}" srcId="{9E4B376C-75DB-414F-B683-B2D61A72C3FD}" destId="{AA3F53D9-04C4-4CE9-8768-F163C8D70D5F}" srcOrd="1" destOrd="0" parTransId="{A3ACDAB4-0BD2-4FF5-A998-10E7768BE691}" sibTransId="{9A1AFE08-0E2F-4E6D-ADE5-DA5C1E2E90F8}"/>
    <dgm:cxn modelId="{A7B4242D-A974-4D3C-BF10-2B31F2E3C14F}" srcId="{9E4B376C-75DB-414F-B683-B2D61A72C3FD}" destId="{B85FFAAA-F123-4976-870B-1E90AED3979A}" srcOrd="0" destOrd="0" parTransId="{034D0C5D-BF2E-4881-A42D-D3931EE88383}" sibTransId="{E2019629-3707-43AE-9A2F-A781F3604E6D}"/>
    <dgm:cxn modelId="{37258216-A29B-490E-8027-A92BDE4CE3D4}" srcId="{2A05C0AF-66A1-4254-BE36-1F7EEFFF82F5}" destId="{B73087F0-E00C-42DA-80A6-16BC4D3B306D}" srcOrd="2" destOrd="0" parTransId="{0648D75D-CA5A-4A85-84A4-9051F5AC9202}" sibTransId="{BE68344F-8C54-44D4-81BD-1CE132F74D84}"/>
    <dgm:cxn modelId="{98B429D2-8D63-4272-863B-B0D444815AE7}" srcId="{09986D9C-9ADE-406E-8B64-A7A7FA893E7C}" destId="{38E1A15A-9790-4567-96B1-43980841D444}" srcOrd="2" destOrd="0" parTransId="{922ACE1F-9E9C-43F0-9A96-1484DFA3189E}" sibTransId="{9A02EB47-EEFA-4A96-BF7C-9E79FBE5E6E4}"/>
    <dgm:cxn modelId="{8438C122-FD71-4924-81C3-8FC16E4943C8}" type="presOf" srcId="{87EEE230-AA7A-493E-BB9E-E3B8F37799D8}" destId="{5FD74FFD-946B-4FA2-B59E-18B6093548DA}" srcOrd="1" destOrd="0" presId="urn:microsoft.com/office/officeart/2005/8/layout/hProcess4"/>
    <dgm:cxn modelId="{B39CEC88-5E51-4A86-B864-233B4318F236}" srcId="{09986D9C-9ADE-406E-8B64-A7A7FA893E7C}" destId="{1858BA53-185F-472C-8FEC-219611DCF81B}" srcOrd="3" destOrd="0" parTransId="{F2064847-A46B-4649-82C3-52DCF473864E}" sibTransId="{98EA157E-E945-4514-9EAF-E6A0559341EE}"/>
    <dgm:cxn modelId="{47135AEE-1104-4B45-9944-CE0FA5EC713D}" type="presOf" srcId="{AA3F53D9-04C4-4CE9-8768-F163C8D70D5F}" destId="{9E445B6D-F3C2-4E9A-B458-896283E281E9}" srcOrd="1" destOrd="1" presId="urn:microsoft.com/office/officeart/2005/8/layout/hProcess4"/>
    <dgm:cxn modelId="{DF5C20E6-A2F0-4F4F-AEDC-F77E485878E5}" type="presOf" srcId="{9E4B376C-75DB-414F-B683-B2D61A72C3FD}" destId="{C83097A8-C909-4ED0-B7DC-45FB1716DDAD}" srcOrd="0" destOrd="0" presId="urn:microsoft.com/office/officeart/2005/8/layout/hProcess4"/>
    <dgm:cxn modelId="{6AFDC16F-D563-4678-BBB8-26972641DAEF}" type="presOf" srcId="{B3A975C4-F1D3-4329-9931-7BBC8626138F}" destId="{335DCDAA-6ACB-46DC-B5AE-ED3052826554}" srcOrd="1" destOrd="0" presId="urn:microsoft.com/office/officeart/2005/8/layout/hProcess4"/>
    <dgm:cxn modelId="{6069D115-7F71-41C4-8DD2-0237C8F481A1}" type="presOf" srcId="{87EEE230-AA7A-493E-BB9E-E3B8F37799D8}" destId="{0DC83A2A-52DF-4859-B830-DC541309C500}" srcOrd="0" destOrd="0" presId="urn:microsoft.com/office/officeart/2005/8/layout/hProcess4"/>
    <dgm:cxn modelId="{8E7EFA8F-A189-40E7-A3D3-36550FDA0FC8}" type="presOf" srcId="{38E1A15A-9790-4567-96B1-43980841D444}" destId="{6CB9210D-0F12-4ED2-A9C8-3EE2F75051EE}" srcOrd="0" destOrd="0" presId="urn:microsoft.com/office/officeart/2005/8/layout/hProcess4"/>
    <dgm:cxn modelId="{5B98556C-32A6-4A6E-BD61-BB2F7F06D86D}" srcId="{38E1A15A-9790-4567-96B1-43980841D444}" destId="{34067F74-5104-419C-AAA9-C07EDFE56AF5}" srcOrd="0" destOrd="0" parTransId="{978744CC-D8F2-41FF-865A-FE7F8164809C}" sibTransId="{27743EDE-2B36-4FAE-ACCC-7984460DFCA9}"/>
    <dgm:cxn modelId="{3EDF9B3B-1C42-4EEF-8886-AECB73C9422A}" type="presOf" srcId="{34067F74-5104-419C-AAA9-C07EDFE56AF5}" destId="{49E78316-CC9F-41ED-86F4-55EA6A547CDE}" srcOrd="1" destOrd="0" presId="urn:microsoft.com/office/officeart/2005/8/layout/hProcess4"/>
    <dgm:cxn modelId="{B4874BB9-A967-4DD7-B02E-032C7754619D}" type="presOf" srcId="{34067F74-5104-419C-AAA9-C07EDFE56AF5}" destId="{411CF602-E1F9-434D-A62A-AAFABB216B0B}" srcOrd="0" destOrd="0" presId="urn:microsoft.com/office/officeart/2005/8/layout/hProcess4"/>
    <dgm:cxn modelId="{1CC9D211-1F51-4356-BF62-9BAB8103414C}" srcId="{2A05C0AF-66A1-4254-BE36-1F7EEFFF82F5}" destId="{4C309D76-5CB0-473B-BAC3-1B687E1A8BB6}" srcOrd="1" destOrd="0" parTransId="{38F53617-26EB-45CB-BD47-31CE051D9776}" sibTransId="{F23B76CF-1EA7-4F83-9A58-5D290AC5FD38}"/>
    <dgm:cxn modelId="{3C346685-0C19-40AA-B59A-B6A9B7D43941}" type="presOf" srcId="{2A05C0AF-66A1-4254-BE36-1F7EEFFF82F5}" destId="{A86CE2E4-B160-41CD-B314-3BDFC209D2D3}" srcOrd="0" destOrd="0" presId="urn:microsoft.com/office/officeart/2005/8/layout/hProcess4"/>
    <dgm:cxn modelId="{000A5CC1-7B8D-4D9E-A6FD-5A0971543405}" type="presOf" srcId="{7956CA09-9C52-4050-A829-CC8F69637C4A}" destId="{9E445B6D-F3C2-4E9A-B458-896283E281E9}" srcOrd="1" destOrd="2" presId="urn:microsoft.com/office/officeart/2005/8/layout/hProcess4"/>
    <dgm:cxn modelId="{C500B67D-FCF7-423B-9433-308C7D98F9F4}" type="presOf" srcId="{7956CA09-9C52-4050-A829-CC8F69637C4A}" destId="{93C89FE5-1E3C-47A3-BBD8-BD1ADEF82662}" srcOrd="0" destOrd="2" presId="urn:microsoft.com/office/officeart/2005/8/layout/hProcess4"/>
    <dgm:cxn modelId="{D4F041A0-8C57-4FC6-B5C8-9D2928559C5A}" type="presOf" srcId="{B73087F0-E00C-42DA-80A6-16BC4D3B306D}" destId="{5FD74FFD-946B-4FA2-B59E-18B6093548DA}" srcOrd="1" destOrd="2" presId="urn:microsoft.com/office/officeart/2005/8/layout/hProcess4"/>
    <dgm:cxn modelId="{00CC49B9-3112-4716-8CF0-7042D9DF67C7}" type="presParOf" srcId="{F1DC4EC6-E91C-4CDF-8D21-DBE19A9C1EC2}" destId="{D01094A2-AF76-4B16-B3D6-069ADDA638F6}" srcOrd="0" destOrd="0" presId="urn:microsoft.com/office/officeart/2005/8/layout/hProcess4"/>
    <dgm:cxn modelId="{3E667292-8DF6-4F50-814F-52D479EDAFE6}" type="presParOf" srcId="{F1DC4EC6-E91C-4CDF-8D21-DBE19A9C1EC2}" destId="{4F602E92-E16B-46EF-9EE2-DB39447684BD}" srcOrd="1" destOrd="0" presId="urn:microsoft.com/office/officeart/2005/8/layout/hProcess4"/>
    <dgm:cxn modelId="{AD6B1964-3056-4A91-9A99-A3E01EE07226}" type="presParOf" srcId="{F1DC4EC6-E91C-4CDF-8D21-DBE19A9C1EC2}" destId="{D999E027-75F0-42F8-8BF8-2CE20A0EA8AA}" srcOrd="2" destOrd="0" presId="urn:microsoft.com/office/officeart/2005/8/layout/hProcess4"/>
    <dgm:cxn modelId="{7C2A9D50-1363-432C-B17E-BF7AEAFFA955}" type="presParOf" srcId="{D999E027-75F0-42F8-8BF8-2CE20A0EA8AA}" destId="{F849E45A-B0E4-4567-A55D-B81ABE70B14D}" srcOrd="0" destOrd="0" presId="urn:microsoft.com/office/officeart/2005/8/layout/hProcess4"/>
    <dgm:cxn modelId="{90B6BEE8-3217-4261-8860-35CCEA65EF72}" type="presParOf" srcId="{F849E45A-B0E4-4567-A55D-B81ABE70B14D}" destId="{FA46F7C0-6693-4725-A8E3-A9AACEBDA681}" srcOrd="0" destOrd="0" presId="urn:microsoft.com/office/officeart/2005/8/layout/hProcess4"/>
    <dgm:cxn modelId="{9457DDED-B396-4B5D-B5B2-98A8D6194A51}" type="presParOf" srcId="{F849E45A-B0E4-4567-A55D-B81ABE70B14D}" destId="{0DC83A2A-52DF-4859-B830-DC541309C500}" srcOrd="1" destOrd="0" presId="urn:microsoft.com/office/officeart/2005/8/layout/hProcess4"/>
    <dgm:cxn modelId="{4FD4261A-4254-4034-9153-29C09A05ECFF}" type="presParOf" srcId="{F849E45A-B0E4-4567-A55D-B81ABE70B14D}" destId="{5FD74FFD-946B-4FA2-B59E-18B6093548DA}" srcOrd="2" destOrd="0" presId="urn:microsoft.com/office/officeart/2005/8/layout/hProcess4"/>
    <dgm:cxn modelId="{6A207B63-73F8-469C-8C67-118673C04995}" type="presParOf" srcId="{F849E45A-B0E4-4567-A55D-B81ABE70B14D}" destId="{A86CE2E4-B160-41CD-B314-3BDFC209D2D3}" srcOrd="3" destOrd="0" presId="urn:microsoft.com/office/officeart/2005/8/layout/hProcess4"/>
    <dgm:cxn modelId="{8661C932-CAC5-4DAA-884A-CA00FB037CEA}" type="presParOf" srcId="{F849E45A-B0E4-4567-A55D-B81ABE70B14D}" destId="{BAFF2A36-1622-4540-B4AD-00F530E0719B}" srcOrd="4" destOrd="0" presId="urn:microsoft.com/office/officeart/2005/8/layout/hProcess4"/>
    <dgm:cxn modelId="{4EF64A8A-3E30-4F19-967A-9CC9EC13F1AE}" type="presParOf" srcId="{D999E027-75F0-42F8-8BF8-2CE20A0EA8AA}" destId="{14720583-A8CA-48A6-9D16-F865949B2385}" srcOrd="1" destOrd="0" presId="urn:microsoft.com/office/officeart/2005/8/layout/hProcess4"/>
    <dgm:cxn modelId="{6F8FE555-43D1-4FDE-A7E7-4C5042BDB7CD}" type="presParOf" srcId="{D999E027-75F0-42F8-8BF8-2CE20A0EA8AA}" destId="{177871CC-0605-4F7D-AEB2-407B57C0D7F8}" srcOrd="2" destOrd="0" presId="urn:microsoft.com/office/officeart/2005/8/layout/hProcess4"/>
    <dgm:cxn modelId="{1FDD4DA1-DB48-4875-8C39-5CABB26280FF}" type="presParOf" srcId="{177871CC-0605-4F7D-AEB2-407B57C0D7F8}" destId="{80BCEA51-67F4-48A8-AB18-CBB7A248B35D}" srcOrd="0" destOrd="0" presId="urn:microsoft.com/office/officeart/2005/8/layout/hProcess4"/>
    <dgm:cxn modelId="{20BFA580-641D-4917-86D9-FEB2277AD395}" type="presParOf" srcId="{177871CC-0605-4F7D-AEB2-407B57C0D7F8}" destId="{93C89FE5-1E3C-47A3-BBD8-BD1ADEF82662}" srcOrd="1" destOrd="0" presId="urn:microsoft.com/office/officeart/2005/8/layout/hProcess4"/>
    <dgm:cxn modelId="{A81271CB-CC74-40C4-87F9-9FD9AC5B4DC4}" type="presParOf" srcId="{177871CC-0605-4F7D-AEB2-407B57C0D7F8}" destId="{9E445B6D-F3C2-4E9A-B458-896283E281E9}" srcOrd="2" destOrd="0" presId="urn:microsoft.com/office/officeart/2005/8/layout/hProcess4"/>
    <dgm:cxn modelId="{4145FBD6-7D7F-46D5-8F42-3D36BF3C410C}" type="presParOf" srcId="{177871CC-0605-4F7D-AEB2-407B57C0D7F8}" destId="{C83097A8-C909-4ED0-B7DC-45FB1716DDAD}" srcOrd="3" destOrd="0" presId="urn:microsoft.com/office/officeart/2005/8/layout/hProcess4"/>
    <dgm:cxn modelId="{02F7B5F7-67DB-4784-97A9-476E01477A26}" type="presParOf" srcId="{177871CC-0605-4F7D-AEB2-407B57C0D7F8}" destId="{97DECB14-E033-4195-8AF2-82C2DB2263CC}" srcOrd="4" destOrd="0" presId="urn:microsoft.com/office/officeart/2005/8/layout/hProcess4"/>
    <dgm:cxn modelId="{1982F9A1-CF86-4DB8-B4B9-FEF3510020AA}" type="presParOf" srcId="{D999E027-75F0-42F8-8BF8-2CE20A0EA8AA}" destId="{71692B61-CF53-4ADA-8749-B9C6C7399482}" srcOrd="3" destOrd="0" presId="urn:microsoft.com/office/officeart/2005/8/layout/hProcess4"/>
    <dgm:cxn modelId="{A851C0A7-1137-46E9-88CC-1318AFC79BE2}" type="presParOf" srcId="{D999E027-75F0-42F8-8BF8-2CE20A0EA8AA}" destId="{C114FBF9-E42B-42E5-BC75-ED895D740499}" srcOrd="4" destOrd="0" presId="urn:microsoft.com/office/officeart/2005/8/layout/hProcess4"/>
    <dgm:cxn modelId="{B9C70A8E-6BD3-4B54-BDDA-50EC834C4240}" type="presParOf" srcId="{C114FBF9-E42B-42E5-BC75-ED895D740499}" destId="{48169844-E114-4265-A2C2-49D2440665CB}" srcOrd="0" destOrd="0" presId="urn:microsoft.com/office/officeart/2005/8/layout/hProcess4"/>
    <dgm:cxn modelId="{7CF5C477-AF2E-44EA-BE32-97E8F91F3FA6}" type="presParOf" srcId="{C114FBF9-E42B-42E5-BC75-ED895D740499}" destId="{411CF602-E1F9-434D-A62A-AAFABB216B0B}" srcOrd="1" destOrd="0" presId="urn:microsoft.com/office/officeart/2005/8/layout/hProcess4"/>
    <dgm:cxn modelId="{C10FD1D7-1F71-44E3-8C86-E8ACB3FAC90C}" type="presParOf" srcId="{C114FBF9-E42B-42E5-BC75-ED895D740499}" destId="{49E78316-CC9F-41ED-86F4-55EA6A547CDE}" srcOrd="2" destOrd="0" presId="urn:microsoft.com/office/officeart/2005/8/layout/hProcess4"/>
    <dgm:cxn modelId="{1EF05511-5A1B-4115-BDD3-3B3FDA428025}" type="presParOf" srcId="{C114FBF9-E42B-42E5-BC75-ED895D740499}" destId="{6CB9210D-0F12-4ED2-A9C8-3EE2F75051EE}" srcOrd="3" destOrd="0" presId="urn:microsoft.com/office/officeart/2005/8/layout/hProcess4"/>
    <dgm:cxn modelId="{88CE6955-B606-4583-98DC-5E30B2618A4B}" type="presParOf" srcId="{C114FBF9-E42B-42E5-BC75-ED895D740499}" destId="{EF64EC58-A64F-4E12-A699-8AAE59B22DC3}" srcOrd="4" destOrd="0" presId="urn:microsoft.com/office/officeart/2005/8/layout/hProcess4"/>
    <dgm:cxn modelId="{A6D7EE27-62FA-4DE2-A8A9-1CDE4F1BC296}" type="presParOf" srcId="{D999E027-75F0-42F8-8BF8-2CE20A0EA8AA}" destId="{6110E0AE-E5F7-4C71-870F-BFAA8EB04F69}" srcOrd="5" destOrd="0" presId="urn:microsoft.com/office/officeart/2005/8/layout/hProcess4"/>
    <dgm:cxn modelId="{F96AA20F-3A68-4B02-B750-D9CE3ED99FDA}" type="presParOf" srcId="{D999E027-75F0-42F8-8BF8-2CE20A0EA8AA}" destId="{8D48F087-BD08-450E-A88D-8E6711C74C2A}" srcOrd="6" destOrd="0" presId="urn:microsoft.com/office/officeart/2005/8/layout/hProcess4"/>
    <dgm:cxn modelId="{D7BE7C5B-C21F-4DB6-B248-9B551A65916E}" type="presParOf" srcId="{8D48F087-BD08-450E-A88D-8E6711C74C2A}" destId="{9E1C86AE-44B8-4F33-818F-1DAA1EDA5B32}" srcOrd="0" destOrd="0" presId="urn:microsoft.com/office/officeart/2005/8/layout/hProcess4"/>
    <dgm:cxn modelId="{742E4754-E940-4609-8D59-8E4B59809EB0}" type="presParOf" srcId="{8D48F087-BD08-450E-A88D-8E6711C74C2A}" destId="{681F6216-BF33-4C12-A7EC-2970BB21817B}" srcOrd="1" destOrd="0" presId="urn:microsoft.com/office/officeart/2005/8/layout/hProcess4"/>
    <dgm:cxn modelId="{78EC61E4-3D1A-4879-93C0-1A7F10F4F9F5}" type="presParOf" srcId="{8D48F087-BD08-450E-A88D-8E6711C74C2A}" destId="{335DCDAA-6ACB-46DC-B5AE-ED3052826554}" srcOrd="2" destOrd="0" presId="urn:microsoft.com/office/officeart/2005/8/layout/hProcess4"/>
    <dgm:cxn modelId="{D55C844D-FB3D-4FC2-BE71-A88BA7B4C8AB}" type="presParOf" srcId="{8D48F087-BD08-450E-A88D-8E6711C74C2A}" destId="{660431C4-50F0-4916-989B-C9B27C61A56F}" srcOrd="3" destOrd="0" presId="urn:microsoft.com/office/officeart/2005/8/layout/hProcess4"/>
    <dgm:cxn modelId="{535BACE4-D389-4EF3-9A20-41A2549BF64F}" type="presParOf" srcId="{8D48F087-BD08-450E-A88D-8E6711C74C2A}" destId="{7280D3D4-283E-451F-9142-71472472B85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B2ABFE-861A-45C9-A9A8-29DAB667A430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34E6CE2-F484-4B8F-ABD3-088F6A3B6DDE}">
      <dgm:prSet phldrT="[Text]" custT="1"/>
      <dgm:spPr/>
      <dgm:t>
        <a:bodyPr/>
        <a:lstStyle/>
        <a:p>
          <a:r>
            <a: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We need to educate the public as to the role of the                        pharmacist in patient care.</a:t>
          </a:r>
          <a:endParaRPr lang="en-U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546BBFC-3BF6-42DC-B48F-3E069991AD97}" type="parTrans" cxnId="{672BEA7B-8216-40A3-8964-6B76E491CACC}">
      <dgm:prSet/>
      <dgm:spPr/>
      <dgm:t>
        <a:bodyPr/>
        <a:lstStyle/>
        <a:p>
          <a:endParaRPr lang="en-US" sz="2000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D885A84-CCB9-47CD-B3FC-007F22A09826}" type="sibTrans" cxnId="{672BEA7B-8216-40A3-8964-6B76E491CACC}">
      <dgm:prSet/>
      <dgm:spPr/>
      <dgm:t>
        <a:bodyPr/>
        <a:lstStyle/>
        <a:p>
          <a:endParaRPr lang="en-US" sz="2000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3C22BFD-D134-40CE-98C9-10BF0E3292B8}">
      <dgm:prSet custT="1"/>
      <dgm:spPr/>
      <dgm:t>
        <a:bodyPr/>
        <a:lstStyle/>
        <a:p>
          <a:r>
            <a: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Pharmacists in different sites of care must work together to provide the full spectrum of care.</a:t>
          </a:r>
        </a:p>
      </dgm:t>
    </dgm:pt>
    <dgm:pt modelId="{734D09F6-393D-4422-8E47-08078FEBAD78}" type="parTrans" cxnId="{762EC3F1-CA35-4DC3-95FE-EE9D4F5E0DFF}">
      <dgm:prSet/>
      <dgm:spPr/>
      <dgm:t>
        <a:bodyPr/>
        <a:lstStyle/>
        <a:p>
          <a:endParaRPr lang="en-US" sz="2000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76CD95E-5255-4533-993F-CDD7D969F5B1}" type="sibTrans" cxnId="{762EC3F1-CA35-4DC3-95FE-EE9D4F5E0DFF}">
      <dgm:prSet/>
      <dgm:spPr/>
      <dgm:t>
        <a:bodyPr/>
        <a:lstStyle/>
        <a:p>
          <a:endParaRPr lang="en-US" sz="2000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EFB7513-1C3E-4B20-A949-FAB547618467}">
      <dgm:prSet custT="1"/>
      <dgm:spPr/>
      <dgm:t>
        <a:bodyPr/>
        <a:lstStyle/>
        <a:p>
          <a:r>
            <a: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We need an increased emphasis on care basics, such as adherence, design of affordable drug therapies, elimination of unnecessary drug use, chronic disease management, wellness and primary care.</a:t>
          </a:r>
        </a:p>
      </dgm:t>
    </dgm:pt>
    <dgm:pt modelId="{EA91CC1C-3EC2-4875-AB8E-0C6D042D5B93}" type="parTrans" cxnId="{8BCCC8D5-6243-4042-8696-D1D86351513F}">
      <dgm:prSet/>
      <dgm:spPr/>
      <dgm:t>
        <a:bodyPr/>
        <a:lstStyle/>
        <a:p>
          <a:endParaRPr lang="en-US" sz="2000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B6AC0E0-A4E7-4EB8-933F-341D5745F4FA}" type="sibTrans" cxnId="{8BCCC8D5-6243-4042-8696-D1D86351513F}">
      <dgm:prSet/>
      <dgm:spPr/>
      <dgm:t>
        <a:bodyPr/>
        <a:lstStyle/>
        <a:p>
          <a:endParaRPr lang="en-US" sz="2000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B0502BA-A285-4474-8D6D-64EF9FFBECC9}" type="pres">
      <dgm:prSet presAssocID="{F3B2ABFE-861A-45C9-A9A8-29DAB667A4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D06BAC-6740-47EC-9BA9-89E1B155BEC6}" type="pres">
      <dgm:prSet presAssocID="{DEFB7513-1C3E-4B20-A949-FAB547618467}" presName="boxAndChildren" presStyleCnt="0"/>
      <dgm:spPr/>
    </dgm:pt>
    <dgm:pt modelId="{2E226F94-44C3-49E2-979A-E782C1E74297}" type="pres">
      <dgm:prSet presAssocID="{DEFB7513-1C3E-4B20-A949-FAB547618467}" presName="parentTextBox" presStyleLbl="node1" presStyleIdx="0" presStyleCnt="3"/>
      <dgm:spPr/>
      <dgm:t>
        <a:bodyPr/>
        <a:lstStyle/>
        <a:p>
          <a:endParaRPr lang="en-US"/>
        </a:p>
      </dgm:t>
    </dgm:pt>
    <dgm:pt modelId="{E39636EC-84E2-4688-9BB6-9B741839A14A}" type="pres">
      <dgm:prSet presAssocID="{276CD95E-5255-4533-993F-CDD7D969F5B1}" presName="sp" presStyleCnt="0"/>
      <dgm:spPr/>
      <dgm:t>
        <a:bodyPr/>
        <a:lstStyle/>
        <a:p>
          <a:endParaRPr lang="en-US"/>
        </a:p>
      </dgm:t>
    </dgm:pt>
    <dgm:pt modelId="{D2C531AB-4094-438A-A1DE-55358C255657}" type="pres">
      <dgm:prSet presAssocID="{83C22BFD-D134-40CE-98C9-10BF0E3292B8}" presName="arrowAndChildren" presStyleCnt="0"/>
      <dgm:spPr/>
      <dgm:t>
        <a:bodyPr/>
        <a:lstStyle/>
        <a:p>
          <a:endParaRPr lang="en-US"/>
        </a:p>
      </dgm:t>
    </dgm:pt>
    <dgm:pt modelId="{056B5134-03C7-4895-989C-B7EC5782BF01}" type="pres">
      <dgm:prSet presAssocID="{83C22BFD-D134-40CE-98C9-10BF0E3292B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04C9FA3-F061-49EC-BEC2-C4C29EE98637}" type="pres">
      <dgm:prSet presAssocID="{3D885A84-CCB9-47CD-B3FC-007F22A09826}" presName="sp" presStyleCnt="0"/>
      <dgm:spPr/>
      <dgm:t>
        <a:bodyPr/>
        <a:lstStyle/>
        <a:p>
          <a:endParaRPr lang="en-US"/>
        </a:p>
      </dgm:t>
    </dgm:pt>
    <dgm:pt modelId="{C5EE0499-2AF3-41A3-A2EE-601303B72BF1}" type="pres">
      <dgm:prSet presAssocID="{734E6CE2-F484-4B8F-ABD3-088F6A3B6DDE}" presName="arrowAndChildren" presStyleCnt="0"/>
      <dgm:spPr/>
      <dgm:t>
        <a:bodyPr/>
        <a:lstStyle/>
        <a:p>
          <a:endParaRPr lang="en-US"/>
        </a:p>
      </dgm:t>
    </dgm:pt>
    <dgm:pt modelId="{1C365E0D-F622-4827-BA11-CB95DAB0CC37}" type="pres">
      <dgm:prSet presAssocID="{734E6CE2-F484-4B8F-ABD3-088F6A3B6DDE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72BEA7B-8216-40A3-8964-6B76E491CACC}" srcId="{F3B2ABFE-861A-45C9-A9A8-29DAB667A430}" destId="{734E6CE2-F484-4B8F-ABD3-088F6A3B6DDE}" srcOrd="0" destOrd="0" parTransId="{C546BBFC-3BF6-42DC-B48F-3E069991AD97}" sibTransId="{3D885A84-CCB9-47CD-B3FC-007F22A09826}"/>
    <dgm:cxn modelId="{F642A479-3EDE-41F3-9CBA-F37C22B9296D}" type="presOf" srcId="{F3B2ABFE-861A-45C9-A9A8-29DAB667A430}" destId="{BB0502BA-A285-4474-8D6D-64EF9FFBECC9}" srcOrd="0" destOrd="0" presId="urn:microsoft.com/office/officeart/2005/8/layout/process4"/>
    <dgm:cxn modelId="{8BCCC8D5-6243-4042-8696-D1D86351513F}" srcId="{F3B2ABFE-861A-45C9-A9A8-29DAB667A430}" destId="{DEFB7513-1C3E-4B20-A949-FAB547618467}" srcOrd="2" destOrd="0" parTransId="{EA91CC1C-3EC2-4875-AB8E-0C6D042D5B93}" sibTransId="{DB6AC0E0-A4E7-4EB8-933F-341D5745F4FA}"/>
    <dgm:cxn modelId="{A336327B-944B-42CC-9AE7-3300FE16C230}" type="presOf" srcId="{83C22BFD-D134-40CE-98C9-10BF0E3292B8}" destId="{056B5134-03C7-4895-989C-B7EC5782BF01}" srcOrd="0" destOrd="0" presId="urn:microsoft.com/office/officeart/2005/8/layout/process4"/>
    <dgm:cxn modelId="{762EC3F1-CA35-4DC3-95FE-EE9D4F5E0DFF}" srcId="{F3B2ABFE-861A-45C9-A9A8-29DAB667A430}" destId="{83C22BFD-D134-40CE-98C9-10BF0E3292B8}" srcOrd="1" destOrd="0" parTransId="{734D09F6-393D-4422-8E47-08078FEBAD78}" sibTransId="{276CD95E-5255-4533-993F-CDD7D969F5B1}"/>
    <dgm:cxn modelId="{308D079F-158E-4B78-B607-5F437F6EDBCD}" type="presOf" srcId="{734E6CE2-F484-4B8F-ABD3-088F6A3B6DDE}" destId="{1C365E0D-F622-4827-BA11-CB95DAB0CC37}" srcOrd="0" destOrd="0" presId="urn:microsoft.com/office/officeart/2005/8/layout/process4"/>
    <dgm:cxn modelId="{237C1FB6-B8DB-4BE4-99C2-8CB7342D7310}" type="presOf" srcId="{DEFB7513-1C3E-4B20-A949-FAB547618467}" destId="{2E226F94-44C3-49E2-979A-E782C1E74297}" srcOrd="0" destOrd="0" presId="urn:microsoft.com/office/officeart/2005/8/layout/process4"/>
    <dgm:cxn modelId="{4CB13ECE-0BD5-41E2-B558-00BD1715A421}" type="presParOf" srcId="{BB0502BA-A285-4474-8D6D-64EF9FFBECC9}" destId="{49D06BAC-6740-47EC-9BA9-89E1B155BEC6}" srcOrd="0" destOrd="0" presId="urn:microsoft.com/office/officeart/2005/8/layout/process4"/>
    <dgm:cxn modelId="{16172B34-966F-433F-BFEE-4589F33C9429}" type="presParOf" srcId="{49D06BAC-6740-47EC-9BA9-89E1B155BEC6}" destId="{2E226F94-44C3-49E2-979A-E782C1E74297}" srcOrd="0" destOrd="0" presId="urn:microsoft.com/office/officeart/2005/8/layout/process4"/>
    <dgm:cxn modelId="{3D014E6D-A886-43C6-BEEA-C1C1A630A3A2}" type="presParOf" srcId="{BB0502BA-A285-4474-8D6D-64EF9FFBECC9}" destId="{E39636EC-84E2-4688-9BB6-9B741839A14A}" srcOrd="1" destOrd="0" presId="urn:microsoft.com/office/officeart/2005/8/layout/process4"/>
    <dgm:cxn modelId="{54A8669C-40B6-40D9-9BF8-5B8234CCCA49}" type="presParOf" srcId="{BB0502BA-A285-4474-8D6D-64EF9FFBECC9}" destId="{D2C531AB-4094-438A-A1DE-55358C255657}" srcOrd="2" destOrd="0" presId="urn:microsoft.com/office/officeart/2005/8/layout/process4"/>
    <dgm:cxn modelId="{15058C15-7EFA-4155-B2CF-CD87E5ABE35A}" type="presParOf" srcId="{D2C531AB-4094-438A-A1DE-55358C255657}" destId="{056B5134-03C7-4895-989C-B7EC5782BF01}" srcOrd="0" destOrd="0" presId="urn:microsoft.com/office/officeart/2005/8/layout/process4"/>
    <dgm:cxn modelId="{DFAA2E6A-AA1F-4050-8C5F-AF549229EF29}" type="presParOf" srcId="{BB0502BA-A285-4474-8D6D-64EF9FFBECC9}" destId="{104C9FA3-F061-49EC-BEC2-C4C29EE98637}" srcOrd="3" destOrd="0" presId="urn:microsoft.com/office/officeart/2005/8/layout/process4"/>
    <dgm:cxn modelId="{13B5774F-C62E-46CE-B411-3162CFFF3222}" type="presParOf" srcId="{BB0502BA-A285-4474-8D6D-64EF9FFBECC9}" destId="{C5EE0499-2AF3-41A3-A2EE-601303B72BF1}" srcOrd="4" destOrd="0" presId="urn:microsoft.com/office/officeart/2005/8/layout/process4"/>
    <dgm:cxn modelId="{ECA0F55B-2283-4DA7-9610-F545D002D8F1}" type="presParOf" srcId="{C5EE0499-2AF3-41A3-A2EE-601303B72BF1}" destId="{1C365E0D-F622-4827-BA11-CB95DAB0CC37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B2ABFE-861A-45C9-A9A8-29DAB667A430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91F04E3-CA3B-47D6-8D81-E2D2DA20EA02}">
      <dgm:prSet custT="1"/>
      <dgm:spPr/>
      <dgm:t>
        <a:bodyPr/>
        <a:lstStyle/>
        <a:p>
          <a:r>
            <a: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There should be an increased pharmacy presence in clinics, medical homes, ACOs, etc.</a:t>
          </a:r>
        </a:p>
      </dgm:t>
    </dgm:pt>
    <dgm:pt modelId="{9DEDC2F8-6DFB-4A70-9092-3E6FBAA07678}" type="parTrans" cxnId="{764F0483-E96A-4414-834C-78A365B38589}">
      <dgm:prSet/>
      <dgm:spPr/>
      <dgm:t>
        <a:bodyPr/>
        <a:lstStyle/>
        <a:p>
          <a:endParaRPr lang="en-US" sz="2000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8ACF6BA-9EF3-4C7C-AEC8-612DBF2A1001}" type="sibTrans" cxnId="{764F0483-E96A-4414-834C-78A365B38589}">
      <dgm:prSet/>
      <dgm:spPr/>
      <dgm:t>
        <a:bodyPr/>
        <a:lstStyle/>
        <a:p>
          <a:endParaRPr lang="en-US" sz="2000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E5DAF73-87DC-435B-ADF0-7C837A3D476F}">
      <dgm:prSet custT="1"/>
      <dgm:spPr/>
      <dgm:t>
        <a:bodyPr/>
        <a:lstStyle/>
        <a:p>
          <a:r>
            <a:rPr lang="en-US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Staying focused on what is right for the patient will always                  be our best strategy</a:t>
          </a:r>
          <a:r>
            <a: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.</a:t>
          </a:r>
        </a:p>
      </dgm:t>
    </dgm:pt>
    <dgm:pt modelId="{6AF45811-B9F3-46B0-BCC7-638132091ACD}" type="parTrans" cxnId="{38B5BDB8-7EF8-4FA4-BB5A-90DCE3E813DB}">
      <dgm:prSet/>
      <dgm:spPr/>
      <dgm:t>
        <a:bodyPr/>
        <a:lstStyle/>
        <a:p>
          <a:endParaRPr lang="en-US" sz="2000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53EE35E-7443-445B-B294-A62F719BA87D}" type="sibTrans" cxnId="{38B5BDB8-7EF8-4FA4-BB5A-90DCE3E813DB}">
      <dgm:prSet/>
      <dgm:spPr/>
      <dgm:t>
        <a:bodyPr/>
        <a:lstStyle/>
        <a:p>
          <a:endParaRPr lang="en-US" sz="2000" b="1" i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C275BAE-91D8-4AC7-B0C1-5FF23995680A}">
      <dgm:prSet custT="1"/>
      <dgm:spPr/>
      <dgm:t>
        <a:bodyPr/>
        <a:lstStyle/>
        <a:p>
          <a:r>
            <a: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Our models of practice must change significantly to achieve the above.</a:t>
          </a:r>
        </a:p>
      </dgm:t>
    </dgm:pt>
    <dgm:pt modelId="{AAF36B0C-A61A-4945-B63B-F3A69A0719A2}" type="parTrans" cxnId="{9A1643C6-B3E6-49FB-B240-47B5C79BCDAA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43846D8-FC72-4688-B1F7-4467E14C1A1E}" type="sibTrans" cxnId="{9A1643C6-B3E6-49FB-B240-47B5C79BCDAA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B0502BA-A285-4474-8D6D-64EF9FFBECC9}" type="pres">
      <dgm:prSet presAssocID="{F3B2ABFE-861A-45C9-A9A8-29DAB667A4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9B17B-C68C-48AE-959D-B636C3E54110}" type="pres">
      <dgm:prSet presAssocID="{7E5DAF73-87DC-435B-ADF0-7C837A3D476F}" presName="boxAndChildren" presStyleCnt="0"/>
      <dgm:spPr/>
      <dgm:t>
        <a:bodyPr/>
        <a:lstStyle/>
        <a:p>
          <a:endParaRPr lang="en-US"/>
        </a:p>
      </dgm:t>
    </dgm:pt>
    <dgm:pt modelId="{1193B9EE-4DED-47E0-9A79-8DEFC2C4340D}" type="pres">
      <dgm:prSet presAssocID="{7E5DAF73-87DC-435B-ADF0-7C837A3D476F}" presName="parentTextBox" presStyleLbl="node1" presStyleIdx="0" presStyleCnt="3"/>
      <dgm:spPr/>
      <dgm:t>
        <a:bodyPr/>
        <a:lstStyle/>
        <a:p>
          <a:endParaRPr lang="en-US"/>
        </a:p>
      </dgm:t>
    </dgm:pt>
    <dgm:pt modelId="{5B56760F-A363-4063-BD33-297B2297A7F8}" type="pres">
      <dgm:prSet presAssocID="{443846D8-FC72-4688-B1F7-4467E14C1A1E}" presName="sp" presStyleCnt="0"/>
      <dgm:spPr/>
    </dgm:pt>
    <dgm:pt modelId="{92D17AC3-F0CB-47EA-8945-A92749FFDFEF}" type="pres">
      <dgm:prSet presAssocID="{DC275BAE-91D8-4AC7-B0C1-5FF23995680A}" presName="arrowAndChildren" presStyleCnt="0"/>
      <dgm:spPr/>
    </dgm:pt>
    <dgm:pt modelId="{81CD4FB2-A851-4F13-9DDA-4E12555D0531}" type="pres">
      <dgm:prSet presAssocID="{DC275BAE-91D8-4AC7-B0C1-5FF23995680A}" presName="parentTextArrow" presStyleLbl="node1" presStyleIdx="1" presStyleCnt="3" custLinFactNeighborX="-943" custLinFactNeighborY="-4040"/>
      <dgm:spPr/>
      <dgm:t>
        <a:bodyPr/>
        <a:lstStyle/>
        <a:p>
          <a:endParaRPr lang="en-US"/>
        </a:p>
      </dgm:t>
    </dgm:pt>
    <dgm:pt modelId="{DACFF6C8-33DE-4E95-9167-350DFCC1141A}" type="pres">
      <dgm:prSet presAssocID="{28ACF6BA-9EF3-4C7C-AEC8-612DBF2A1001}" presName="sp" presStyleCnt="0"/>
      <dgm:spPr/>
      <dgm:t>
        <a:bodyPr/>
        <a:lstStyle/>
        <a:p>
          <a:endParaRPr lang="en-US"/>
        </a:p>
      </dgm:t>
    </dgm:pt>
    <dgm:pt modelId="{EA6C807D-179A-481C-BDA4-3E5CEDD65400}" type="pres">
      <dgm:prSet presAssocID="{C91F04E3-CA3B-47D6-8D81-E2D2DA20EA02}" presName="arrowAndChildren" presStyleCnt="0"/>
      <dgm:spPr/>
      <dgm:t>
        <a:bodyPr/>
        <a:lstStyle/>
        <a:p>
          <a:endParaRPr lang="en-US"/>
        </a:p>
      </dgm:t>
    </dgm:pt>
    <dgm:pt modelId="{3BF1F6CF-B4F1-45EA-AC75-D590C5050B9D}" type="pres">
      <dgm:prSet presAssocID="{C91F04E3-CA3B-47D6-8D81-E2D2DA20EA02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9B882711-C255-4A23-B69D-9E31C2DE587D}" type="presOf" srcId="{DC275BAE-91D8-4AC7-B0C1-5FF23995680A}" destId="{81CD4FB2-A851-4F13-9DDA-4E12555D0531}" srcOrd="0" destOrd="0" presId="urn:microsoft.com/office/officeart/2005/8/layout/process4"/>
    <dgm:cxn modelId="{764F0483-E96A-4414-834C-78A365B38589}" srcId="{F3B2ABFE-861A-45C9-A9A8-29DAB667A430}" destId="{C91F04E3-CA3B-47D6-8D81-E2D2DA20EA02}" srcOrd="0" destOrd="0" parTransId="{9DEDC2F8-6DFB-4A70-9092-3E6FBAA07678}" sibTransId="{28ACF6BA-9EF3-4C7C-AEC8-612DBF2A1001}"/>
    <dgm:cxn modelId="{38B5BDB8-7EF8-4FA4-BB5A-90DCE3E813DB}" srcId="{F3B2ABFE-861A-45C9-A9A8-29DAB667A430}" destId="{7E5DAF73-87DC-435B-ADF0-7C837A3D476F}" srcOrd="2" destOrd="0" parTransId="{6AF45811-B9F3-46B0-BCC7-638132091ACD}" sibTransId="{253EE35E-7443-445B-B294-A62F719BA87D}"/>
    <dgm:cxn modelId="{9A1643C6-B3E6-49FB-B240-47B5C79BCDAA}" srcId="{F3B2ABFE-861A-45C9-A9A8-29DAB667A430}" destId="{DC275BAE-91D8-4AC7-B0C1-5FF23995680A}" srcOrd="1" destOrd="0" parTransId="{AAF36B0C-A61A-4945-B63B-F3A69A0719A2}" sibTransId="{443846D8-FC72-4688-B1F7-4467E14C1A1E}"/>
    <dgm:cxn modelId="{2C2E806A-7E1B-4BE0-B46B-7F638356F4B5}" type="presOf" srcId="{7E5DAF73-87DC-435B-ADF0-7C837A3D476F}" destId="{1193B9EE-4DED-47E0-9A79-8DEFC2C4340D}" srcOrd="0" destOrd="0" presId="urn:microsoft.com/office/officeart/2005/8/layout/process4"/>
    <dgm:cxn modelId="{3461BF22-8CD4-4F44-8F3D-594AF01EF40B}" type="presOf" srcId="{F3B2ABFE-861A-45C9-A9A8-29DAB667A430}" destId="{BB0502BA-A285-4474-8D6D-64EF9FFBECC9}" srcOrd="0" destOrd="0" presId="urn:microsoft.com/office/officeart/2005/8/layout/process4"/>
    <dgm:cxn modelId="{9435C03F-1DB7-48F7-B46F-C545F521A3FA}" type="presOf" srcId="{C91F04E3-CA3B-47D6-8D81-E2D2DA20EA02}" destId="{3BF1F6CF-B4F1-45EA-AC75-D590C5050B9D}" srcOrd="0" destOrd="0" presId="urn:microsoft.com/office/officeart/2005/8/layout/process4"/>
    <dgm:cxn modelId="{EEBECF90-5D73-4B4A-9FCB-E39037C3A90B}" type="presParOf" srcId="{BB0502BA-A285-4474-8D6D-64EF9FFBECC9}" destId="{63C9B17B-C68C-48AE-959D-B636C3E54110}" srcOrd="0" destOrd="0" presId="urn:microsoft.com/office/officeart/2005/8/layout/process4"/>
    <dgm:cxn modelId="{2AF14D98-FAC1-407C-9261-EE590C8C945B}" type="presParOf" srcId="{63C9B17B-C68C-48AE-959D-B636C3E54110}" destId="{1193B9EE-4DED-47E0-9A79-8DEFC2C4340D}" srcOrd="0" destOrd="0" presId="urn:microsoft.com/office/officeart/2005/8/layout/process4"/>
    <dgm:cxn modelId="{15C6E734-0B15-4E6A-9C1B-E7F0DCCE094B}" type="presParOf" srcId="{BB0502BA-A285-4474-8D6D-64EF9FFBECC9}" destId="{5B56760F-A363-4063-BD33-297B2297A7F8}" srcOrd="1" destOrd="0" presId="urn:microsoft.com/office/officeart/2005/8/layout/process4"/>
    <dgm:cxn modelId="{0BC9268F-5715-4B6E-A047-D308076E54B9}" type="presParOf" srcId="{BB0502BA-A285-4474-8D6D-64EF9FFBECC9}" destId="{92D17AC3-F0CB-47EA-8945-A92749FFDFEF}" srcOrd="2" destOrd="0" presId="urn:microsoft.com/office/officeart/2005/8/layout/process4"/>
    <dgm:cxn modelId="{6BAE2C4A-8FDB-405F-83CC-E717A884F5A7}" type="presParOf" srcId="{92D17AC3-F0CB-47EA-8945-A92749FFDFEF}" destId="{81CD4FB2-A851-4F13-9DDA-4E12555D0531}" srcOrd="0" destOrd="0" presId="urn:microsoft.com/office/officeart/2005/8/layout/process4"/>
    <dgm:cxn modelId="{C384F8AC-FC65-44C4-99B4-FF4208A26184}" type="presParOf" srcId="{BB0502BA-A285-4474-8D6D-64EF9FFBECC9}" destId="{DACFF6C8-33DE-4E95-9167-350DFCC1141A}" srcOrd="3" destOrd="0" presId="urn:microsoft.com/office/officeart/2005/8/layout/process4"/>
    <dgm:cxn modelId="{2D4A8F22-1E96-4E15-8F45-F4AC055672BD}" type="presParOf" srcId="{BB0502BA-A285-4474-8D6D-64EF9FFBECC9}" destId="{EA6C807D-179A-481C-BDA4-3E5CEDD65400}" srcOrd="4" destOrd="0" presId="urn:microsoft.com/office/officeart/2005/8/layout/process4"/>
    <dgm:cxn modelId="{4394FAA1-4523-4D01-9F62-89B8F39BAEB0}" type="presParOf" srcId="{EA6C807D-179A-481C-BDA4-3E5CEDD65400}" destId="{3BF1F6CF-B4F1-45EA-AC75-D590C5050B9D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C5C68-8015-4CC5-9DBD-46D55CA06CA1}">
      <dsp:nvSpPr>
        <dsp:cNvPr id="0" name=""/>
        <dsp:cNvSpPr/>
      </dsp:nvSpPr>
      <dsp:spPr>
        <a:xfrm rot="5400000">
          <a:off x="4700524" y="-1544529"/>
          <a:ext cx="2314748" cy="5505402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Discuss future pharmacy practice models and new methods of care delivery to improve outcomes of care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Describe a focus on the full continuum of medication therapy to eliminate silos of care</a:t>
          </a:r>
          <a:endParaRPr lang="en-US" sz="1800" kern="1200" dirty="0"/>
        </a:p>
      </dsp:txBody>
      <dsp:txXfrm rot="-5400000">
        <a:off x="3105198" y="163794"/>
        <a:ext cx="5392405" cy="2088754"/>
      </dsp:txXfrm>
    </dsp:sp>
    <dsp:sp modelId="{4415FEAF-4572-4568-AFD3-B39A41D4F872}">
      <dsp:nvSpPr>
        <dsp:cNvPr id="0" name=""/>
        <dsp:cNvSpPr/>
      </dsp:nvSpPr>
      <dsp:spPr>
        <a:xfrm>
          <a:off x="0" y="660"/>
          <a:ext cx="3096788" cy="2344793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Practice Model Change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Methods of Care</a:t>
          </a:r>
          <a:endParaRPr lang="en-US" sz="2000" b="0" i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4463" y="115123"/>
        <a:ext cx="2867862" cy="2115867"/>
      </dsp:txXfrm>
    </dsp:sp>
    <dsp:sp modelId="{30646CB3-AE92-4801-8351-4DEB58E33778}">
      <dsp:nvSpPr>
        <dsp:cNvPr id="0" name=""/>
        <dsp:cNvSpPr/>
      </dsp:nvSpPr>
      <dsp:spPr>
        <a:xfrm rot="5400000">
          <a:off x="4978223" y="795916"/>
          <a:ext cx="1753969" cy="5510784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Discuss the ACO Model and ways in which pharmacists should participate</a:t>
          </a:r>
          <a:endParaRPr lang="en-US" sz="1800" kern="1200" dirty="0"/>
        </a:p>
      </dsp:txBody>
      <dsp:txXfrm rot="-5400000">
        <a:off x="3099816" y="2759945"/>
        <a:ext cx="5425162" cy="1582725"/>
      </dsp:txXfrm>
    </dsp:sp>
    <dsp:sp modelId="{248F005F-D51C-4CDC-8BDB-F753180A0EAC}">
      <dsp:nvSpPr>
        <dsp:cNvPr id="0" name=""/>
        <dsp:cNvSpPr/>
      </dsp:nvSpPr>
      <dsp:spPr>
        <a:xfrm>
          <a:off x="0" y="2455077"/>
          <a:ext cx="3099816" cy="219246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Accountable Care Organization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Connecting All Aspects of the Medication-Use Continuum</a:t>
          </a:r>
          <a:endParaRPr lang="en-US" sz="2000" b="0" kern="1200" dirty="0"/>
        </a:p>
      </dsp:txBody>
      <dsp:txXfrm>
        <a:off x="107027" y="2562104"/>
        <a:ext cx="2885762" cy="1978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4F8E4-0048-43FC-82B6-DE96DBD5C822}">
      <dsp:nvSpPr>
        <dsp:cNvPr id="0" name=""/>
        <dsp:cNvSpPr/>
      </dsp:nvSpPr>
      <dsp:spPr>
        <a:xfrm rot="5400000">
          <a:off x="5248906" y="-1954635"/>
          <a:ext cx="1316235" cy="5559552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Identify opportunities and ways pharmacists should educate the public, patients, and payors to enlist their support for availability of pharmacy care</a:t>
          </a:r>
          <a:endParaRPr lang="en-US" sz="1800" kern="1200" dirty="0"/>
        </a:p>
      </dsp:txBody>
      <dsp:txXfrm rot="-5400000">
        <a:off x="3127248" y="231276"/>
        <a:ext cx="5495299" cy="1187729"/>
      </dsp:txXfrm>
    </dsp:sp>
    <dsp:sp modelId="{A3AF05AA-7E67-4746-8F80-45A5A6AE21C8}">
      <dsp:nvSpPr>
        <dsp:cNvPr id="0" name=""/>
        <dsp:cNvSpPr/>
      </dsp:nvSpPr>
      <dsp:spPr>
        <a:xfrm>
          <a:off x="0" y="0"/>
          <a:ext cx="3127248" cy="164529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Enhancing the Public’s Understanding of the Vital Role of the Pharmacist in their Care</a:t>
          </a:r>
          <a:endParaRPr lang="en-US" sz="20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317" y="80317"/>
        <a:ext cx="2966614" cy="1484660"/>
      </dsp:txXfrm>
    </dsp:sp>
    <dsp:sp modelId="{1B9EC47E-E367-4988-A19E-46EA12E08349}">
      <dsp:nvSpPr>
        <dsp:cNvPr id="0" name=""/>
        <dsp:cNvSpPr/>
      </dsp:nvSpPr>
      <dsp:spPr>
        <a:xfrm rot="5400000">
          <a:off x="5248906" y="-227076"/>
          <a:ext cx="1316235" cy="5559552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Describe the importance and process for pharmacists to obtain provider status at the Federal, State and Local levels</a:t>
          </a:r>
          <a:endParaRPr lang="en-US" sz="1800" kern="1200" dirty="0"/>
        </a:p>
      </dsp:txBody>
      <dsp:txXfrm rot="-5400000">
        <a:off x="3127248" y="1958835"/>
        <a:ext cx="5495299" cy="1187729"/>
      </dsp:txXfrm>
    </dsp:sp>
    <dsp:sp modelId="{EB15F5DF-60E9-4A1B-80C5-A5D8BA8BE169}">
      <dsp:nvSpPr>
        <dsp:cNvPr id="0" name=""/>
        <dsp:cNvSpPr/>
      </dsp:nvSpPr>
      <dsp:spPr>
        <a:xfrm>
          <a:off x="0" y="1730052"/>
          <a:ext cx="3127248" cy="164529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Obtaining Provider Status for Pharmacists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Yes, It is Important!</a:t>
          </a:r>
          <a:endParaRPr lang="en-US" sz="1800" kern="1200" cap="small" baseline="0" dirty="0">
            <a:solidFill>
              <a:srgbClr val="FFFF00"/>
            </a:solidFill>
          </a:endParaRPr>
        </a:p>
      </dsp:txBody>
      <dsp:txXfrm>
        <a:off x="80317" y="1810369"/>
        <a:ext cx="2966614" cy="1484660"/>
      </dsp:txXfrm>
    </dsp:sp>
    <dsp:sp modelId="{2A6AF341-3313-4526-A8E5-0D10C93AA6C9}">
      <dsp:nvSpPr>
        <dsp:cNvPr id="0" name=""/>
        <dsp:cNvSpPr/>
      </dsp:nvSpPr>
      <dsp:spPr>
        <a:xfrm rot="5400000">
          <a:off x="5248906" y="1500483"/>
          <a:ext cx="1316235" cy="5559552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Explain how the evolution of CDTM to broaden pharmacist prescribing privileges will improve the delivery of health care</a:t>
          </a:r>
          <a:endParaRPr lang="en-US" sz="1800" kern="1200" dirty="0"/>
        </a:p>
      </dsp:txBody>
      <dsp:txXfrm rot="-5400000">
        <a:off x="3127248" y="3686395"/>
        <a:ext cx="5495299" cy="1187729"/>
      </dsp:txXfrm>
    </dsp:sp>
    <dsp:sp modelId="{C63E79C2-9CC1-44DE-BFB8-89B8F429524E}">
      <dsp:nvSpPr>
        <dsp:cNvPr id="0" name=""/>
        <dsp:cNvSpPr/>
      </dsp:nvSpPr>
      <dsp:spPr>
        <a:xfrm>
          <a:off x="0" y="3457612"/>
          <a:ext cx="3127248" cy="164529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Pharmacist Interdependent Prescribing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Optimizing Patient Outcomes</a:t>
          </a:r>
          <a:endParaRPr lang="en-US" sz="2000" i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317" y="3537929"/>
        <a:ext cx="2966614" cy="1484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6D5A3-A1EC-4C71-88E2-F5D22B64F336}">
      <dsp:nvSpPr>
        <dsp:cNvPr id="0" name=""/>
        <dsp:cNvSpPr/>
      </dsp:nvSpPr>
      <dsp:spPr>
        <a:xfrm>
          <a:off x="1941401" y="1819693"/>
          <a:ext cx="2318913" cy="2343867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The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Patient</a:t>
          </a:r>
          <a:endParaRPr lang="en-US" sz="24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2280998" y="2162944"/>
        <a:ext cx="1639719" cy="1657365"/>
      </dsp:txXfrm>
    </dsp:sp>
    <dsp:sp modelId="{E29E6E46-DA9C-4929-A617-1FCDEDEF4DD7}">
      <dsp:nvSpPr>
        <dsp:cNvPr id="0" name=""/>
        <dsp:cNvSpPr/>
      </dsp:nvSpPr>
      <dsp:spPr>
        <a:xfrm>
          <a:off x="1676400" y="609589"/>
          <a:ext cx="1690687" cy="1690687"/>
        </a:xfrm>
        <a:prstGeom prst="ellipse">
          <a:avLst/>
        </a:prstGeom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/>
              <a:latin typeface="Calibri" pitchFamily="34" charset="0"/>
            </a:rPr>
            <a:t>Hospitals </a:t>
          </a:r>
          <a:r>
            <a:rPr lang="en-US" sz="1200" b="1" kern="1200" dirty="0" smtClean="0">
              <a:effectLst/>
              <a:latin typeface="Calibri" pitchFamily="34" charset="0"/>
            </a:rPr>
            <a:t>&amp; </a:t>
          </a:r>
          <a:r>
            <a:rPr lang="en-US" sz="1600" b="1" kern="1200" dirty="0" smtClean="0">
              <a:effectLst/>
              <a:latin typeface="Calibri" pitchFamily="34" charset="0"/>
            </a:rPr>
            <a:t>Health    Systems</a:t>
          </a:r>
          <a:endParaRPr lang="en-US" sz="1600" b="1" kern="1200" dirty="0">
            <a:effectLst/>
            <a:latin typeface="Calibri" pitchFamily="34" charset="0"/>
          </a:endParaRPr>
        </a:p>
      </dsp:txBody>
      <dsp:txXfrm>
        <a:off x="1923995" y="857184"/>
        <a:ext cx="1195497" cy="1195497"/>
      </dsp:txXfrm>
    </dsp:sp>
    <dsp:sp modelId="{3CA0046F-C818-487B-876F-B8CE86993FF2}">
      <dsp:nvSpPr>
        <dsp:cNvPr id="0" name=""/>
        <dsp:cNvSpPr/>
      </dsp:nvSpPr>
      <dsp:spPr>
        <a:xfrm>
          <a:off x="2988433" y="647041"/>
          <a:ext cx="1690687" cy="1690687"/>
        </a:xfrm>
        <a:prstGeom prst="ellipse">
          <a:avLst/>
        </a:prstGeom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  <a:latin typeface="Calibri" pitchFamily="34" charset="0"/>
            </a:rPr>
            <a:t>Clinics</a:t>
          </a:r>
          <a:endParaRPr lang="en-US" sz="1800" b="1" kern="1200" dirty="0">
            <a:effectLst/>
            <a:latin typeface="Calibri" pitchFamily="34" charset="0"/>
          </a:endParaRPr>
        </a:p>
      </dsp:txBody>
      <dsp:txXfrm>
        <a:off x="3236028" y="894636"/>
        <a:ext cx="1195497" cy="1195497"/>
      </dsp:txXfrm>
    </dsp:sp>
    <dsp:sp modelId="{D4705A06-24E5-41D9-8945-ECE9E311D349}">
      <dsp:nvSpPr>
        <dsp:cNvPr id="0" name=""/>
        <dsp:cNvSpPr/>
      </dsp:nvSpPr>
      <dsp:spPr>
        <a:xfrm>
          <a:off x="3750388" y="1601425"/>
          <a:ext cx="1690687" cy="1690687"/>
        </a:xfrm>
        <a:prstGeom prst="ellipse">
          <a:avLst/>
        </a:prstGeom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  <a:latin typeface="Calibri" pitchFamily="34" charset="0"/>
            </a:rPr>
            <a:t>Home Care</a:t>
          </a:r>
          <a:endParaRPr lang="en-US" sz="1800" b="1" kern="1200" dirty="0">
            <a:effectLst/>
            <a:latin typeface="Calibri" pitchFamily="34" charset="0"/>
          </a:endParaRPr>
        </a:p>
      </dsp:txBody>
      <dsp:txXfrm>
        <a:off x="3997983" y="1849020"/>
        <a:ext cx="1195497" cy="1195497"/>
      </dsp:txXfrm>
    </dsp:sp>
    <dsp:sp modelId="{8F0DEE9F-CD25-476E-A957-FD6025F4BC48}">
      <dsp:nvSpPr>
        <dsp:cNvPr id="0" name=""/>
        <dsp:cNvSpPr/>
      </dsp:nvSpPr>
      <dsp:spPr>
        <a:xfrm>
          <a:off x="3878949" y="2776937"/>
          <a:ext cx="1690687" cy="1690687"/>
        </a:xfrm>
        <a:prstGeom prst="ellipse">
          <a:avLst/>
        </a:prstGeom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  <a:latin typeface="Calibri" pitchFamily="34" charset="0"/>
            </a:rPr>
            <a:t>Long-Term Care</a:t>
          </a:r>
          <a:endParaRPr lang="en-US" sz="1800" b="1" kern="1200" dirty="0">
            <a:effectLst/>
            <a:latin typeface="Calibri" pitchFamily="34" charset="0"/>
          </a:endParaRPr>
        </a:p>
      </dsp:txBody>
      <dsp:txXfrm>
        <a:off x="4126544" y="3024532"/>
        <a:ext cx="1195497" cy="1195497"/>
      </dsp:txXfrm>
    </dsp:sp>
    <dsp:sp modelId="{5BEC27B7-60A1-4E02-AAEE-95F05E801D81}">
      <dsp:nvSpPr>
        <dsp:cNvPr id="0" name=""/>
        <dsp:cNvSpPr/>
      </dsp:nvSpPr>
      <dsp:spPr>
        <a:xfrm>
          <a:off x="2954951" y="3709370"/>
          <a:ext cx="1690687" cy="1690687"/>
        </a:xfrm>
        <a:prstGeom prst="ellipse">
          <a:avLst/>
        </a:prstGeom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  <a:latin typeface="Calibri" pitchFamily="34" charset="0"/>
            </a:rPr>
            <a:t>Specialty Pharmacy</a:t>
          </a:r>
          <a:endParaRPr lang="en-US" sz="1800" b="1" kern="1200" dirty="0">
            <a:effectLst/>
            <a:latin typeface="Calibri" pitchFamily="34" charset="0"/>
          </a:endParaRPr>
        </a:p>
      </dsp:txBody>
      <dsp:txXfrm>
        <a:off x="3202546" y="3956965"/>
        <a:ext cx="1195497" cy="1195497"/>
      </dsp:txXfrm>
    </dsp:sp>
    <dsp:sp modelId="{0E165AFF-4DB1-4318-98B2-1E41974B81A4}">
      <dsp:nvSpPr>
        <dsp:cNvPr id="0" name=""/>
        <dsp:cNvSpPr/>
      </dsp:nvSpPr>
      <dsp:spPr>
        <a:xfrm>
          <a:off x="1576881" y="3768789"/>
          <a:ext cx="1690687" cy="1690687"/>
        </a:xfrm>
        <a:prstGeom prst="ellipse">
          <a:avLst/>
        </a:prstGeom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  <a:latin typeface="Calibri" pitchFamily="34" charset="0"/>
            </a:rPr>
            <a:t>Community Pharmacies</a:t>
          </a:r>
          <a:endParaRPr lang="en-US" sz="1800" b="1" kern="1200" dirty="0">
            <a:effectLst/>
            <a:latin typeface="Calibri" pitchFamily="34" charset="0"/>
          </a:endParaRPr>
        </a:p>
      </dsp:txBody>
      <dsp:txXfrm>
        <a:off x="1824476" y="4016384"/>
        <a:ext cx="1195497" cy="1195497"/>
      </dsp:txXfrm>
    </dsp:sp>
    <dsp:sp modelId="{B717EF08-6061-4D19-BC48-32F76F220875}">
      <dsp:nvSpPr>
        <dsp:cNvPr id="0" name=""/>
        <dsp:cNvSpPr/>
      </dsp:nvSpPr>
      <dsp:spPr>
        <a:xfrm>
          <a:off x="836523" y="2719906"/>
          <a:ext cx="1690687" cy="1690687"/>
        </a:xfrm>
        <a:prstGeom prst="ellipse">
          <a:avLst/>
        </a:prstGeom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  <a:latin typeface="Calibri" pitchFamily="34" charset="0"/>
            </a:rPr>
            <a:t>Urgent Care</a:t>
          </a:r>
          <a:endParaRPr lang="en-US" sz="1800" b="1" kern="1200" dirty="0">
            <a:effectLst/>
            <a:latin typeface="Calibri" pitchFamily="34" charset="0"/>
          </a:endParaRPr>
        </a:p>
      </dsp:txBody>
      <dsp:txXfrm>
        <a:off x="1084118" y="2967501"/>
        <a:ext cx="1195497" cy="1195497"/>
      </dsp:txXfrm>
    </dsp:sp>
    <dsp:sp modelId="{04D9788B-3E4A-46B0-9394-A81A888113F8}">
      <dsp:nvSpPr>
        <dsp:cNvPr id="0" name=""/>
        <dsp:cNvSpPr/>
      </dsp:nvSpPr>
      <dsp:spPr>
        <a:xfrm>
          <a:off x="701428" y="1484924"/>
          <a:ext cx="1690687" cy="1690687"/>
        </a:xfrm>
        <a:prstGeom prst="ellipse">
          <a:avLst/>
        </a:prstGeom>
        <a:gradFill rotWithShape="0">
          <a:gsLst>
            <a:gs pos="0">
              <a:schemeClr val="accent5">
                <a:lumMod val="20000"/>
                <a:lumOff val="80000"/>
                <a:alpha val="47000"/>
              </a:schemeClr>
            </a:gs>
            <a:gs pos="80000">
              <a:schemeClr val="accent5">
                <a:lumMod val="40000"/>
                <a:lumOff val="6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  <a:latin typeface="Calibri" pitchFamily="34" charset="0"/>
            </a:rPr>
            <a:t>Insurers</a:t>
          </a:r>
          <a:endParaRPr lang="en-US" sz="1800" b="1" kern="1200" dirty="0">
            <a:effectLst/>
            <a:latin typeface="Calibri" pitchFamily="34" charset="0"/>
          </a:endParaRPr>
        </a:p>
      </dsp:txBody>
      <dsp:txXfrm>
        <a:off x="949023" y="1732519"/>
        <a:ext cx="1195497" cy="11954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18F63-3612-4D08-9680-190395AB1478}">
      <dsp:nvSpPr>
        <dsp:cNvPr id="0" name=""/>
        <dsp:cNvSpPr/>
      </dsp:nvSpPr>
      <dsp:spPr>
        <a:xfrm rot="16200000">
          <a:off x="-1372061" y="1376808"/>
          <a:ext cx="4419600" cy="1665982"/>
        </a:xfrm>
        <a:prstGeom prst="flowChartManualOperati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Health care will become increasingly inter-professional, team-based</a:t>
          </a:r>
          <a:endParaRPr lang="en-US" sz="1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 rot="5400000">
        <a:off x="4748" y="883919"/>
        <a:ext cx="1665982" cy="2651760"/>
      </dsp:txXfrm>
    </dsp:sp>
    <dsp:sp modelId="{B8042EF5-16A8-42A4-875B-4F3A086A8AF3}">
      <dsp:nvSpPr>
        <dsp:cNvPr id="0" name=""/>
        <dsp:cNvSpPr/>
      </dsp:nvSpPr>
      <dsp:spPr>
        <a:xfrm rot="16200000">
          <a:off x="418869" y="1376808"/>
          <a:ext cx="4419600" cy="1665982"/>
        </a:xfrm>
        <a:prstGeom prst="flowChartManualOperati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Medication preparation, distribution, &amp; dispensing should be more centralized &amp; automated</a:t>
          </a:r>
        </a:p>
      </dsp:txBody>
      <dsp:txXfrm rot="5400000">
        <a:off x="1795678" y="883919"/>
        <a:ext cx="1665982" cy="2651760"/>
      </dsp:txXfrm>
    </dsp:sp>
    <dsp:sp modelId="{774E38A5-B530-4DFF-A334-D92F1AB00540}">
      <dsp:nvSpPr>
        <dsp:cNvPr id="0" name=""/>
        <dsp:cNvSpPr/>
      </dsp:nvSpPr>
      <dsp:spPr>
        <a:xfrm rot="16200000">
          <a:off x="2209800" y="1376808"/>
          <a:ext cx="4419600" cy="1665982"/>
        </a:xfrm>
        <a:prstGeom prst="flowChartManualOperati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Vast majority of pharmacists’ time must be spent providing direct patient care in </a:t>
          </a:r>
          <a:r>
            <a:rPr lang="en-US" sz="1800" b="1" i="1" u="sng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all</a:t>
          </a:r>
          <a:r>
            <a:rPr lang="en-US" sz="18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US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settings</a:t>
          </a:r>
        </a:p>
      </dsp:txBody>
      <dsp:txXfrm rot="5400000">
        <a:off x="3586609" y="883919"/>
        <a:ext cx="1665982" cy="2651760"/>
      </dsp:txXfrm>
    </dsp:sp>
    <dsp:sp modelId="{73E7603A-35F3-4022-87F4-3746936F8474}">
      <dsp:nvSpPr>
        <dsp:cNvPr id="0" name=""/>
        <dsp:cNvSpPr/>
      </dsp:nvSpPr>
      <dsp:spPr>
        <a:xfrm rot="16200000">
          <a:off x="4000730" y="1376808"/>
          <a:ext cx="4419600" cy="1665982"/>
        </a:xfrm>
        <a:prstGeom prst="flowChartManualOperati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We need a well-trained technician workforce to provide more complex medication-use roles</a:t>
          </a:r>
        </a:p>
      </dsp:txBody>
      <dsp:txXfrm rot="5400000">
        <a:off x="5377539" y="883919"/>
        <a:ext cx="1665982" cy="2651760"/>
      </dsp:txXfrm>
    </dsp:sp>
    <dsp:sp modelId="{FFA57E78-8F34-4278-ADA2-F5B8E017F757}">
      <dsp:nvSpPr>
        <dsp:cNvPr id="0" name=""/>
        <dsp:cNvSpPr/>
      </dsp:nvSpPr>
      <dsp:spPr>
        <a:xfrm rot="16200000">
          <a:off x="5791661" y="1376808"/>
          <a:ext cx="4419600" cy="1665982"/>
        </a:xfrm>
        <a:prstGeom prst="flowChartManualOperati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Increased definition &amp; standard-ization of pharmacy direct care services offered for all patients is necessary </a:t>
          </a:r>
        </a:p>
      </dsp:txBody>
      <dsp:txXfrm rot="5400000">
        <a:off x="7168470" y="883919"/>
        <a:ext cx="1665982" cy="2651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3A2A-52DF-4859-B830-DC541309C500}">
      <dsp:nvSpPr>
        <dsp:cNvPr id="0" name=""/>
        <dsp:cNvSpPr/>
      </dsp:nvSpPr>
      <dsp:spPr>
        <a:xfrm>
          <a:off x="1721" y="1532857"/>
          <a:ext cx="1754641" cy="333508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Makes initial diagnosis</a:t>
          </a:r>
          <a:endParaRPr lang="en-US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Treats and monitors patient</a:t>
          </a:r>
          <a:endParaRPr lang="en-US" sz="1600" kern="1200" dirty="0"/>
        </a:p>
      </dsp:txBody>
      <dsp:txXfrm>
        <a:off x="53113" y="1584249"/>
        <a:ext cx="1651857" cy="2517640"/>
      </dsp:txXfrm>
    </dsp:sp>
    <dsp:sp modelId="{14720583-A8CA-48A6-9D16-F865949B2385}">
      <dsp:nvSpPr>
        <dsp:cNvPr id="0" name=""/>
        <dsp:cNvSpPr/>
      </dsp:nvSpPr>
      <dsp:spPr>
        <a:xfrm rot="1165962">
          <a:off x="744031" y="3614499"/>
          <a:ext cx="1827725" cy="1827725"/>
        </a:xfrm>
        <a:prstGeom prst="leftCircularArrow">
          <a:avLst>
            <a:gd name="adj1" fmla="val 2222"/>
            <a:gd name="adj2" fmla="val 267558"/>
            <a:gd name="adj3" fmla="val 677884"/>
            <a:gd name="adj4" fmla="val 7659304"/>
            <a:gd name="adj5" fmla="val 2592"/>
          </a:avLst>
        </a:prstGeom>
        <a:solidFill>
          <a:srgbClr val="4F8A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6CE2E4-B160-41CD-B314-3BDFC209D2D3}">
      <dsp:nvSpPr>
        <dsp:cNvPr id="0" name=""/>
        <dsp:cNvSpPr/>
      </dsp:nvSpPr>
      <dsp:spPr>
        <a:xfrm>
          <a:off x="466927" y="4212470"/>
          <a:ext cx="1559681" cy="62023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PHYSICIAN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5093" y="4230636"/>
        <a:ext cx="1523349" cy="583901"/>
      </dsp:txXfrm>
    </dsp:sp>
    <dsp:sp modelId="{93C89FE5-1E3C-47A3-BBD8-BD1ADEF82662}">
      <dsp:nvSpPr>
        <dsp:cNvPr id="0" name=""/>
        <dsp:cNvSpPr/>
      </dsp:nvSpPr>
      <dsp:spPr>
        <a:xfrm>
          <a:off x="2144706" y="1532857"/>
          <a:ext cx="1754641" cy="333508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Based on physician diagnosis, selects &amp; designs drug therapy regimen</a:t>
          </a:r>
          <a:endParaRPr lang="en-US" sz="1600" kern="1200" dirty="0"/>
        </a:p>
        <a:p>
          <a:pPr marL="57150" lvl="1" indent="-57150" algn="l" defTabSz="88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Writes prescription </a:t>
          </a:r>
          <a:r>
            <a:rPr lang="en-US" sz="1550" kern="1200" dirty="0" smtClean="0"/>
            <a:t>or medication orders</a:t>
          </a:r>
          <a:endParaRPr lang="en-US" sz="1550" kern="1200" dirty="0"/>
        </a:p>
      </dsp:txBody>
      <dsp:txXfrm>
        <a:off x="2196098" y="2298910"/>
        <a:ext cx="1651857" cy="2517640"/>
      </dsp:txXfrm>
    </dsp:sp>
    <dsp:sp modelId="{71692B61-CF53-4ADA-8749-B9C6C7399482}">
      <dsp:nvSpPr>
        <dsp:cNvPr id="0" name=""/>
        <dsp:cNvSpPr/>
      </dsp:nvSpPr>
      <dsp:spPr>
        <a:xfrm rot="20554904">
          <a:off x="3302243" y="1118297"/>
          <a:ext cx="2121637" cy="1633661"/>
        </a:xfrm>
        <a:prstGeom prst="circularArrow">
          <a:avLst>
            <a:gd name="adj1" fmla="val 1914"/>
            <a:gd name="adj2" fmla="val 228874"/>
            <a:gd name="adj3" fmla="val 20741968"/>
            <a:gd name="adj4" fmla="val 13721863"/>
            <a:gd name="adj5" fmla="val 2233"/>
          </a:avLst>
        </a:prstGeom>
        <a:solidFill>
          <a:srgbClr val="4F8A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3097A8-C909-4ED0-B7DC-45FB1716DDAD}">
      <dsp:nvSpPr>
        <dsp:cNvPr id="0" name=""/>
        <dsp:cNvSpPr/>
      </dsp:nvSpPr>
      <dsp:spPr>
        <a:xfrm>
          <a:off x="2508486" y="1565515"/>
          <a:ext cx="1559681" cy="62023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*PHARMACIST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26652" y="1583681"/>
        <a:ext cx="1523349" cy="583901"/>
      </dsp:txXfrm>
    </dsp:sp>
    <dsp:sp modelId="{411CF602-E1F9-434D-A62A-AAFABB216B0B}">
      <dsp:nvSpPr>
        <dsp:cNvPr id="0" name=""/>
        <dsp:cNvSpPr/>
      </dsp:nvSpPr>
      <dsp:spPr>
        <a:xfrm>
          <a:off x="4267197" y="1524000"/>
          <a:ext cx="1754641" cy="333508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Reviews and monitors patient’s drug therapy for efficacy and adverse events</a:t>
          </a:r>
          <a:endParaRPr lang="en-US" sz="1600" kern="1200" dirty="0"/>
        </a:p>
      </dsp:txBody>
      <dsp:txXfrm>
        <a:off x="4318589" y="1575392"/>
        <a:ext cx="1651857" cy="2517640"/>
      </dsp:txXfrm>
    </dsp:sp>
    <dsp:sp modelId="{6110E0AE-E5F7-4C71-870F-BFAA8EB04F69}">
      <dsp:nvSpPr>
        <dsp:cNvPr id="0" name=""/>
        <dsp:cNvSpPr/>
      </dsp:nvSpPr>
      <dsp:spPr>
        <a:xfrm rot="1427859">
          <a:off x="5862648" y="3666469"/>
          <a:ext cx="1795227" cy="1795227"/>
        </a:xfrm>
        <a:prstGeom prst="leftCircularArrow">
          <a:avLst>
            <a:gd name="adj1" fmla="val 2262"/>
            <a:gd name="adj2" fmla="val 272654"/>
            <a:gd name="adj3" fmla="val 655489"/>
            <a:gd name="adj4" fmla="val 7631814"/>
            <a:gd name="adj5" fmla="val 2639"/>
          </a:avLst>
        </a:prstGeom>
        <a:solidFill>
          <a:srgbClr val="4F8A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B9210D-0F12-4ED2-A9C8-3EE2F75051EE}">
      <dsp:nvSpPr>
        <dsp:cNvPr id="0" name=""/>
        <dsp:cNvSpPr/>
      </dsp:nvSpPr>
      <dsp:spPr>
        <a:xfrm>
          <a:off x="4783592" y="4212470"/>
          <a:ext cx="1559681" cy="62023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PHYSICIAN / PHARAMACIST / NURSE</a:t>
          </a:r>
          <a:endParaRPr lang="en-US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01758" y="4230636"/>
        <a:ext cx="1523349" cy="583901"/>
      </dsp:txXfrm>
    </dsp:sp>
    <dsp:sp modelId="{681F6216-BF33-4C12-A7EC-2970BB21817B}">
      <dsp:nvSpPr>
        <dsp:cNvPr id="0" name=""/>
        <dsp:cNvSpPr/>
      </dsp:nvSpPr>
      <dsp:spPr>
        <a:xfrm>
          <a:off x="6430676" y="1532857"/>
          <a:ext cx="1754641" cy="333508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Changes medication orders, consulting with physician and nurse as needed</a:t>
          </a:r>
          <a:endParaRPr lang="en-US" sz="1600" kern="1200" dirty="0"/>
        </a:p>
      </dsp:txBody>
      <dsp:txXfrm>
        <a:off x="6482068" y="2298910"/>
        <a:ext cx="1651857" cy="2517640"/>
      </dsp:txXfrm>
    </dsp:sp>
    <dsp:sp modelId="{660431C4-50F0-4916-989B-C9B27C61A56F}">
      <dsp:nvSpPr>
        <dsp:cNvPr id="0" name=""/>
        <dsp:cNvSpPr/>
      </dsp:nvSpPr>
      <dsp:spPr>
        <a:xfrm>
          <a:off x="6822318" y="1565515"/>
          <a:ext cx="1559681" cy="62023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PHARMACIST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0484" y="1583681"/>
        <a:ext cx="1523349" cy="5839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401D46D-6871-4E40-A615-5CD51851A038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53FFEA2-0A8B-4BDC-8E73-99F65B63A6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92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9C3FAC2-5404-4C7F-BA82-03A62AB51581}" type="datetimeFigureOut">
              <a:rPr lang="en-US" smtClean="0"/>
              <a:pPr/>
              <a:t>10/31/2013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85AD6D9-99AC-43BF-A5A3-64FE8F7D0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2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415791"/>
            <a:ext cx="5487988" cy="4183380"/>
          </a:xfrm>
          <a:noFill/>
          <a:ln/>
        </p:spPr>
        <p:txBody>
          <a:bodyPr lIns="91773" tIns="45887" rIns="91773" bIns="45887"/>
          <a:lstStyle/>
          <a:p>
            <a:pPr eaLnBrk="1" hangingPunct="1"/>
            <a:endParaRPr lang="en-US" dirty="0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73" tIns="45887" rIns="91773" bIns="45887" anchor="b"/>
          <a:lstStyle/>
          <a:p>
            <a:pPr algn="r" defTabSz="907374"/>
            <a:fld id="{3291F4D9-A83A-4C6E-8712-FC8CB92972BE}" type="slidenum">
              <a:rPr lang="en-US" sz="1200">
                <a:latin typeface="Calibri" pitchFamily="34" charset="0"/>
              </a:rPr>
              <a:pPr algn="r" defTabSz="907374"/>
              <a:t>6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C03C17-A6BB-44E2-8135-C94C1772CAB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02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C03C17-A6BB-44E2-8135-C94C1772CAB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02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93D28-7D34-488D-A039-0BB75C9B1AF6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C03C17-A6BB-44E2-8135-C94C1772CAB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C03C17-A6BB-44E2-8135-C94C1772CAB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415791"/>
            <a:ext cx="5487988" cy="4183380"/>
          </a:xfrm>
          <a:noFill/>
          <a:ln/>
        </p:spPr>
        <p:txBody>
          <a:bodyPr lIns="91773" tIns="45887" rIns="91773" bIns="45887"/>
          <a:lstStyle/>
          <a:p>
            <a:pPr eaLnBrk="1" hangingPunct="1"/>
            <a:endParaRPr lang="en-US" dirty="0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73" tIns="45887" rIns="91773" bIns="45887" anchor="b"/>
          <a:lstStyle/>
          <a:p>
            <a:pPr algn="r" defTabSz="907374"/>
            <a:fld id="{3291F4D9-A83A-4C6E-8712-FC8CB92972BE}" type="slidenum">
              <a:rPr lang="en-US" sz="1200">
                <a:latin typeface="Calibri" pitchFamily="34" charset="0"/>
              </a:rPr>
              <a:pPr algn="r" defTabSz="907374"/>
              <a:t>7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415791"/>
            <a:ext cx="5487988" cy="4183380"/>
          </a:xfrm>
          <a:noFill/>
          <a:ln/>
        </p:spPr>
        <p:txBody>
          <a:bodyPr lIns="91773" tIns="45887" rIns="91773" bIns="45887"/>
          <a:lstStyle/>
          <a:p>
            <a:pPr eaLnBrk="1" hangingPunct="1"/>
            <a:endParaRPr lang="en-US" dirty="0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73" tIns="45887" rIns="91773" bIns="45887" anchor="b"/>
          <a:lstStyle/>
          <a:p>
            <a:pPr algn="r" defTabSz="907374"/>
            <a:fld id="{3291F4D9-A83A-4C6E-8712-FC8CB92972BE}" type="slidenum">
              <a:rPr lang="en-US" sz="1200">
                <a:latin typeface="Calibri" pitchFamily="34" charset="0"/>
              </a:rPr>
              <a:pPr algn="r" defTabSz="907374"/>
              <a:t>8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415791"/>
            <a:ext cx="5487988" cy="4183380"/>
          </a:xfrm>
          <a:noFill/>
          <a:ln/>
        </p:spPr>
        <p:txBody>
          <a:bodyPr lIns="91773" tIns="45887" rIns="91773" bIns="45887"/>
          <a:lstStyle/>
          <a:p>
            <a:pPr eaLnBrk="1" hangingPunct="1"/>
            <a:endParaRPr lang="en-US" dirty="0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73" tIns="45887" rIns="91773" bIns="45887" anchor="b"/>
          <a:lstStyle/>
          <a:p>
            <a:pPr algn="r" defTabSz="907374"/>
            <a:fld id="{3291F4D9-A83A-4C6E-8712-FC8CB92972BE}" type="slidenum">
              <a:rPr lang="en-US" sz="1200">
                <a:latin typeface="Calibri" pitchFamily="34" charset="0"/>
              </a:rPr>
              <a:pPr algn="r" defTabSz="907374"/>
              <a:t>9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415791"/>
            <a:ext cx="5487988" cy="4183380"/>
          </a:xfrm>
          <a:noFill/>
          <a:ln/>
        </p:spPr>
        <p:txBody>
          <a:bodyPr lIns="91773" tIns="45887" rIns="91773" bIns="45887"/>
          <a:lstStyle/>
          <a:p>
            <a:pPr eaLnBrk="1" hangingPunct="1"/>
            <a:endParaRPr lang="en-US" dirty="0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73" tIns="45887" rIns="91773" bIns="45887" anchor="b"/>
          <a:lstStyle/>
          <a:p>
            <a:pPr algn="r" defTabSz="907374"/>
            <a:fld id="{3291F4D9-A83A-4C6E-8712-FC8CB92972BE}" type="slidenum">
              <a:rPr lang="en-US" sz="1200">
                <a:latin typeface="Calibri" pitchFamily="34" charset="0"/>
              </a:rPr>
              <a:pPr algn="r" defTabSz="907374"/>
              <a:t>10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415791"/>
            <a:ext cx="5487988" cy="4183380"/>
          </a:xfrm>
          <a:noFill/>
          <a:ln/>
        </p:spPr>
        <p:txBody>
          <a:bodyPr lIns="91773" tIns="45887" rIns="91773" bIns="45887"/>
          <a:lstStyle/>
          <a:p>
            <a:pPr eaLnBrk="1" hangingPunct="1"/>
            <a:endParaRPr lang="en-US" dirty="0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73" tIns="45887" rIns="91773" bIns="45887" anchor="b"/>
          <a:lstStyle/>
          <a:p>
            <a:pPr algn="r" defTabSz="907374"/>
            <a:fld id="{3291F4D9-A83A-4C6E-8712-FC8CB92972BE}" type="slidenum">
              <a:rPr lang="en-US" sz="1200">
                <a:latin typeface="Calibri" pitchFamily="34" charset="0"/>
              </a:rPr>
              <a:pPr algn="r" defTabSz="907374"/>
              <a:t>11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C03C17-A6BB-44E2-8135-C94C1772CAB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64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C03C17-A6BB-44E2-8135-C94C1772CAB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0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93D28-7D34-488D-A039-0BB75C9B1AF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990600"/>
            <a:ext cx="59436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048000"/>
            <a:ext cx="59436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338E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338E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338E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24400" y="1600200"/>
            <a:ext cx="396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338E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39624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00200"/>
            <a:ext cx="39624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600">
                <a:solidFill>
                  <a:srgbClr val="00338E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Click to edit Master title style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24400" y="2743200"/>
            <a:ext cx="39624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724400" y="1600200"/>
            <a:ext cx="39624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 sz="3600">
                <a:solidFill>
                  <a:srgbClr val="00338E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Click to edit Master title style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338E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667000" cy="1143000"/>
          </a:xfrm>
        </p:spPr>
        <p:txBody>
          <a:bodyPr anchor="b">
            <a:normAutofit/>
          </a:bodyPr>
          <a:lstStyle>
            <a:lvl1pPr algn="l">
              <a:defRPr sz="18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352800" y="533400"/>
            <a:ext cx="53340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752600"/>
            <a:ext cx="2667000" cy="411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18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533400"/>
          </a:xfrm>
        </p:spPr>
        <p:txBody>
          <a:bodyPr anchor="b">
            <a:normAutofit/>
          </a:bodyPr>
          <a:lstStyle>
            <a:lvl1pPr algn="l">
              <a:defRPr sz="18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5334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18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609600"/>
            <a:ext cx="8229600" cy="3886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/>
        <a:buChar char="o"/>
        <a:defRPr sz="2400" b="0" i="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search.proquest.com.library.capella.edu/indexingvolumeissuelinkhandler/35240/Drug+Topics/02012Y02Y01$23Feb+2012$3b++Vol.+156+$282$29/156/2?accountid=2796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.gov/Research-Statistics-Data-and-Systems/Statistics-Trends-and-Reports/NationalHealthExpendData/NHE-Fact-Sheet.html" TargetMode="External"/><Relationship Id="rId2" Type="http://schemas.openxmlformats.org/officeDocument/2006/relationships/hyperlink" Target="http://content.healthaffairs.org/content/early/2012/06/11/hlthaff.2012.0404.abstrac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newswire.com/news-releases/pharmacy-technician-certification-board-announces-certification-program-changes-193664121.html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.gov/Medicare/Medicare-Fee-for-Service-Payment/sharedsavingsprogram/Downloads/ACO_QualityMeasures.pdf" TargetMode="External"/><Relationship Id="rId2" Type="http://schemas.openxmlformats.org/officeDocument/2006/relationships/hyperlink" Target="http://www.cms.gov/Medicare/Medicare-Fee-for-Service-Payment/sharedsavingsprogram/Downloads/ACO-Guide-Quality-Measurement-201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althaffairs.org/blog/2013/02/19/continued-growth-of-public-and-private-accountable-care-organizations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m.washingtonpost.com/blogs/wonkblog/wp/2013/07/05/want-to-kill-health-insurers-this-start-up-is-teaching-hospitals-how/" TargetMode="External"/><Relationship Id="rId2" Type="http://schemas.openxmlformats.org/officeDocument/2006/relationships/hyperlink" Target="http://capsules.kaiserhealthnews.org/index.php/2013/07/9-pioneer-acos-jump-ship-after-first-yea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armacist.com/california-provider-status-bill-becomes-law" TargetMode="External"/><Relationship Id="rId4" Type="http://schemas.openxmlformats.org/officeDocument/2006/relationships/hyperlink" Target="https://www.cms.gov/Regulations-and-Guidance/Legislation/CFCsAndCoPs/downloads/CMS3244P.pdf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.gov.uk/en/Healthcare/Medicinespharmacyandindustry/Prescriptions/TheNon-MedicalPrescribingProgramme/Independentpharmacistprescribing/DH_4133943" TargetMode="External"/><Relationship Id="rId2" Type="http://schemas.openxmlformats.org/officeDocument/2006/relationships/hyperlink" Target="http://www.communitypharmacyfoundation.org/resources/grant_docs/CPFGrantDoc_5225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cpinfo.com/Client/ocp/ocphome.nsf/object/Brochure/$file/Exp_Role_Letter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8915400" cy="1676400"/>
          </a:xfrm>
        </p:spPr>
        <p:txBody>
          <a:bodyPr>
            <a:noAutofit/>
          </a:bodyPr>
          <a:lstStyle/>
          <a:p>
            <a:pPr algn="r"/>
            <a:r>
              <a:rPr lang="en-US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Transforming Patient Care </a:t>
            </a:r>
            <a:r>
              <a:rPr lang="en-US" sz="2400" i="1" cap="small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2400" i="1" cap="small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Paramount Issues and Opportunities in Pharmacy Practice</a:t>
            </a:r>
            <a:endParaRPr lang="en-US" sz="2200" i="1" spc="-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191000"/>
            <a:ext cx="6629400" cy="6858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Paul W. Abramowitz, Pharm.D., Sc.D. (Hon), FASHP</a:t>
            </a:r>
          </a:p>
          <a:p>
            <a:pPr algn="r">
              <a:spcBef>
                <a:spcPts val="0"/>
              </a:spcBef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Chief Executive Officer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52600" y="2971800"/>
            <a:ext cx="7162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defRPr/>
            </a:pPr>
            <a:r>
              <a:rPr lang="en-US" sz="2000" b="1" cap="small" dirty="0" smtClean="0">
                <a:solidFill>
                  <a:srgbClr val="FFC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RHODE ISALND SOCIETY OF HEALTH SYSTEM PHARMACITS</a:t>
            </a:r>
          </a:p>
          <a:p>
            <a:pPr lvl="0" algn="r">
              <a:defRPr/>
            </a:pPr>
            <a:r>
              <a:rPr lang="en-US" sz="2000" b="1" cap="small" dirty="0" smtClean="0">
                <a:solidFill>
                  <a:srgbClr val="FFC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2013 RISHP 9</a:t>
            </a:r>
            <a:r>
              <a:rPr lang="en-US" sz="2000" b="1" cap="small" baseline="30000" dirty="0" smtClean="0">
                <a:solidFill>
                  <a:srgbClr val="FFC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</a:t>
            </a:r>
            <a:r>
              <a:rPr lang="en-US" sz="2000" b="1" cap="small" dirty="0" smtClean="0">
                <a:solidFill>
                  <a:srgbClr val="FFC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Annual Future of Pharmacy Showcase</a:t>
            </a:r>
          </a:p>
          <a:p>
            <a:pPr lvl="0" algn="r">
              <a:defRPr/>
            </a:pPr>
            <a:r>
              <a:rPr lang="en-US" sz="2000" b="1" cap="small" dirty="0" smtClean="0">
                <a:solidFill>
                  <a:srgbClr val="FFC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Saturday, November 2, 2013</a:t>
            </a:r>
            <a:endParaRPr lang="en-US" sz="2000" b="1" cap="small" dirty="0">
              <a:solidFill>
                <a:srgbClr val="FFC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3657600" y="1295400"/>
            <a:ext cx="52578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Imperatives for Practice Model Change, “The Elevator Speech”</a:t>
            </a:r>
          </a:p>
          <a:p>
            <a:pPr marL="0" indent="0">
              <a:buNone/>
            </a:pPr>
            <a:endParaRPr lang="en-US" sz="1000" b="1" dirty="0"/>
          </a:p>
          <a:p>
            <a:pPr lvl="0">
              <a:spcBef>
                <a:spcPts val="0"/>
              </a:spcBef>
              <a:buClr>
                <a:srgbClr val="727CA3"/>
              </a:buClr>
            </a:pPr>
            <a:r>
              <a:rPr lang="en-US" sz="2000" dirty="0" smtClean="0"/>
              <a:t>Pharmacists are the:</a:t>
            </a:r>
          </a:p>
          <a:p>
            <a:pPr lvl="1">
              <a:spcBef>
                <a:spcPts val="0"/>
              </a:spcBef>
              <a:buClr>
                <a:srgbClr val="727CA3"/>
              </a:buClr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Most accessible healthcare professionals </a:t>
            </a:r>
          </a:p>
          <a:p>
            <a:pPr lvl="1">
              <a:spcBef>
                <a:spcPts val="0"/>
              </a:spcBef>
              <a:buClr>
                <a:srgbClr val="727CA3"/>
              </a:buClr>
            </a:pPr>
            <a:r>
              <a:rPr lang="en-US" sz="2000" dirty="0" smtClean="0">
                <a:latin typeface="+mn-lt"/>
              </a:rPr>
              <a:t>Specifically and intensively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educated and trained in drug therapy</a:t>
            </a:r>
          </a:p>
          <a:p>
            <a:pPr lvl="0">
              <a:spcBef>
                <a:spcPts val="0"/>
              </a:spcBef>
              <a:buClr>
                <a:srgbClr val="727CA3"/>
              </a:buClr>
            </a:pPr>
            <a:endParaRPr lang="en-US" sz="500" dirty="0" smtClean="0"/>
          </a:p>
          <a:p>
            <a:pPr lvl="0">
              <a:spcBef>
                <a:spcPts val="0"/>
              </a:spcBef>
              <a:buClr>
                <a:srgbClr val="727CA3"/>
              </a:buClr>
            </a:pPr>
            <a:r>
              <a:rPr lang="en-US" sz="2000" dirty="0" smtClean="0"/>
              <a:t>Maximizing pharmacists integration into health care teams will improve:  </a:t>
            </a:r>
          </a:p>
          <a:p>
            <a:pPr lvl="1">
              <a:spcBef>
                <a:spcPts val="0"/>
              </a:spcBef>
              <a:buClr>
                <a:srgbClr val="727CA3"/>
              </a:buClr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Quality    </a:t>
            </a:r>
          </a:p>
          <a:p>
            <a:pPr lvl="1">
              <a:spcBef>
                <a:spcPts val="0"/>
              </a:spcBef>
              <a:buClr>
                <a:srgbClr val="727CA3"/>
              </a:buClr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Safety    </a:t>
            </a:r>
          </a:p>
          <a:p>
            <a:pPr lvl="1">
              <a:spcBef>
                <a:spcPts val="0"/>
              </a:spcBef>
              <a:buClr>
                <a:srgbClr val="727CA3"/>
              </a:buClr>
            </a:pPr>
            <a:r>
              <a:rPr lang="en-US" sz="2000" dirty="0" smtClean="0">
                <a:solidFill>
                  <a:schemeClr val="tx1"/>
                </a:solidFill>
                <a:latin typeface="+mn-lt"/>
                <a:sym typeface="Wingdings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atient Satisfaction    </a:t>
            </a:r>
          </a:p>
          <a:p>
            <a:pPr lvl="1">
              <a:spcBef>
                <a:spcPts val="0"/>
              </a:spcBef>
              <a:buClr>
                <a:srgbClr val="727CA3"/>
              </a:buClr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Financial Performance</a:t>
            </a:r>
          </a:p>
          <a:p>
            <a:pPr eaLnBrk="1" hangingPunct="1">
              <a:buFont typeface="Wingdings" pitchFamily="2" charset="2"/>
              <a:buChar char="ü"/>
            </a:pPr>
            <a:endParaRPr lang="en-US" sz="2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2682262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5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3429000" cy="4038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kern="0" dirty="0" smtClean="0">
                <a:solidFill>
                  <a:srgbClr val="000000"/>
                </a:solidFill>
                <a:ea typeface="+mj-ea"/>
                <a:cs typeface="+mj-cs"/>
              </a:rPr>
              <a:t>Current Silos that Exist in the Pharmacy Practice Continuum</a:t>
            </a:r>
            <a:endParaRPr lang="en-US" sz="700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>
              <a:spcBef>
                <a:spcPts val="0"/>
              </a:spcBef>
              <a:buNone/>
            </a:pPr>
            <a:endParaRPr lang="en-US" sz="600" b="1" kern="0" dirty="0" smtClean="0">
              <a:solidFill>
                <a:srgbClr val="000000"/>
              </a:solidFill>
              <a:ea typeface="+mj-ea"/>
              <a:cs typeface="+mj-cs"/>
            </a:endParaRPr>
          </a:p>
          <a:p>
            <a:pPr marL="177800" indent="-177800">
              <a:spcBef>
                <a:spcPts val="0"/>
              </a:spcBef>
            </a:pPr>
            <a:endParaRPr lang="en-US" sz="900" dirty="0" smtClean="0"/>
          </a:p>
          <a:p>
            <a:pPr marL="177800" indent="-177800">
              <a:spcBef>
                <a:spcPts val="0"/>
              </a:spcBef>
            </a:pPr>
            <a:endParaRPr lang="en-US" sz="900" dirty="0" smtClean="0"/>
          </a:p>
          <a:p>
            <a:pPr marL="177800" indent="-177800">
              <a:spcBef>
                <a:spcPts val="0"/>
              </a:spcBef>
            </a:pPr>
            <a:r>
              <a:rPr lang="en-US" sz="2000" dirty="0" smtClean="0"/>
              <a:t>Lack of effective transition of care mechanisms</a:t>
            </a:r>
            <a:endParaRPr lang="en-US" sz="1600" dirty="0" smtClean="0"/>
          </a:p>
          <a:p>
            <a:pPr marL="177800" indent="-177800">
              <a:spcBef>
                <a:spcPts val="0"/>
              </a:spcBef>
            </a:pPr>
            <a:endParaRPr lang="en-US" sz="1600" dirty="0" smtClean="0"/>
          </a:p>
          <a:p>
            <a:pPr marL="177800" indent="-177800">
              <a:spcBef>
                <a:spcPts val="0"/>
              </a:spcBef>
            </a:pPr>
            <a:endParaRPr lang="en-US" sz="1600" dirty="0" smtClean="0"/>
          </a:p>
          <a:p>
            <a:pPr marL="177800" indent="-177800">
              <a:spcBef>
                <a:spcPts val="0"/>
              </a:spcBef>
            </a:pPr>
            <a:r>
              <a:rPr lang="en-US" sz="2000" dirty="0" smtClean="0"/>
              <a:t>Less than optimal division of responsibilities</a:t>
            </a:r>
            <a:endParaRPr lang="en-US" sz="2000" b="1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87108971"/>
              </p:ext>
            </p:extLst>
          </p:nvPr>
        </p:nvGraphicFramePr>
        <p:xfrm>
          <a:off x="3124200" y="457200"/>
          <a:ext cx="6248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46429558"/>
              </p:ext>
            </p:extLst>
          </p:nvPr>
        </p:nvGraphicFramePr>
        <p:xfrm>
          <a:off x="152400" y="16002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94456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ea typeface="+mj-ea"/>
                <a:cs typeface="+mj-cs"/>
              </a:rPr>
              <a:t>Principles for Practice Model Redesign</a:t>
            </a:r>
            <a:r>
              <a:rPr lang="en-US" sz="2200" i="1" baseline="30000" dirty="0" smtClean="0">
                <a:ea typeface="+mj-ea"/>
                <a:cs typeface="+mj-cs"/>
              </a:rPr>
              <a:t>3</a:t>
            </a:r>
            <a:endParaRPr lang="en-US" sz="2200" i="1" baseline="30000" dirty="0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67485395"/>
              </p:ext>
            </p:extLst>
          </p:nvPr>
        </p:nvGraphicFramePr>
        <p:xfrm>
          <a:off x="152400" y="16002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4456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ea typeface="+mj-ea"/>
                <a:cs typeface="+mj-cs"/>
              </a:rPr>
              <a:t>Principles for Practice Model Redesign</a:t>
            </a:r>
            <a:r>
              <a:rPr lang="en-US" sz="2200" i="1" baseline="30000" dirty="0" smtClean="0">
                <a:ea typeface="+mj-ea"/>
                <a:cs typeface="+mj-cs"/>
              </a:rPr>
              <a:t>3</a:t>
            </a:r>
            <a:endParaRPr lang="en-US" sz="2200" i="1" baseline="30000" dirty="0"/>
          </a:p>
        </p:txBody>
      </p:sp>
    </p:spTree>
    <p:extLst>
      <p:ext uri="{BB962C8B-B14F-4D97-AF65-F5344CB8AC3E}">
        <p14:creationId xmlns:p14="http://schemas.microsoft.com/office/powerpoint/2010/main" val="34836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63040"/>
            <a:ext cx="8229600" cy="4785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Change How We Think about Providing Care as Pharmacists</a:t>
            </a:r>
          </a:p>
          <a:p>
            <a:endParaRPr lang="en-US" sz="1050" dirty="0" smtClean="0"/>
          </a:p>
          <a:p>
            <a:r>
              <a:rPr lang="en-US" sz="2000" dirty="0" smtClean="0"/>
              <a:t>Not Just Acute Care (Hospitals) or Ambulatory Care (Community and Clinics), But PATIENT CARE!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1000" dirty="0" smtClean="0">
              <a:solidFill>
                <a:schemeClr val="tx1"/>
              </a:solidFill>
            </a:endParaRPr>
          </a:p>
          <a:p>
            <a:pPr lvl="0"/>
            <a:endParaRPr lang="en-US" sz="2000" dirty="0" smtClean="0">
              <a:solidFill>
                <a:prstClr val="black"/>
              </a:solidFill>
            </a:endParaRPr>
          </a:p>
          <a:p>
            <a:pPr lvl="0"/>
            <a:endParaRPr lang="en-US" sz="2000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Accessibility of Care and Remote Care</a:t>
            </a:r>
          </a:p>
          <a:p>
            <a:pPr lvl="2"/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3429000"/>
            <a:ext cx="7924800" cy="1261884"/>
          </a:xfrm>
          <a:prstGeom prst="rect">
            <a:avLst/>
          </a:prstGeom>
          <a:solidFill>
            <a:srgbClr val="0070C0"/>
          </a:solidFill>
          <a:ln w="101600">
            <a:solidFill>
              <a:srgbClr val="97C408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ASHP’s vision is that medication use will be </a:t>
            </a:r>
            <a:r>
              <a:rPr lang="en-US" sz="2000" b="1" i="1" u="sng" dirty="0" smtClean="0">
                <a:solidFill>
                  <a:srgbClr val="FFC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i="1" u="sng" dirty="0" smtClean="0">
                <a:solidFill>
                  <a:srgbClr val="FFC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2000" b="1" i="1" u="sng" dirty="0" smtClean="0">
                <a:solidFill>
                  <a:srgbClr val="FFC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all people all of the time.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cihc.ca/wcihc/images/Network.jpg"/>
          <p:cNvPicPr>
            <a:picLocks noChangeAspect="1" noChangeArrowheads="1"/>
          </p:cNvPicPr>
          <p:nvPr/>
        </p:nvPicPr>
        <p:blipFill>
          <a:blip r:embed="rId2" cstate="print">
            <a:lum bright="7000"/>
          </a:blip>
          <a:srcRect/>
          <a:stretch>
            <a:fillRect/>
          </a:stretch>
        </p:blipFill>
        <p:spPr bwMode="auto">
          <a:xfrm rot="21209480">
            <a:off x="6194579" y="2742426"/>
            <a:ext cx="2817114" cy="24945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09800"/>
            <a:ext cx="5943600" cy="448056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Inter and Intraprofessional Care</a:t>
            </a:r>
          </a:p>
          <a:p>
            <a:endParaRPr lang="en-US" sz="400" dirty="0" smtClean="0"/>
          </a:p>
          <a:p>
            <a:pPr marL="571500" lvl="1" indent="-228600">
              <a:tabLst>
                <a:tab pos="571500" algn="l"/>
              </a:tabLst>
            </a:pPr>
            <a:r>
              <a:rPr lang="en-US" sz="2000" u="sng" dirty="0" smtClean="0">
                <a:solidFill>
                  <a:schemeClr val="tx1"/>
                </a:solidFill>
                <a:latin typeface="+mn-lt"/>
              </a:rPr>
              <a:t>Interprofessional Care</a:t>
            </a:r>
            <a:r>
              <a:rPr lang="en-US" sz="2000" u="sng" baseline="30000" dirty="0" smtClean="0">
                <a:latin typeface="+mn-lt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- the provision of comprehensive health services to patients by multiple caregivers working collaboratively to deliver quality care within and across settings</a:t>
            </a:r>
          </a:p>
          <a:p>
            <a:pPr marL="571500" lvl="1" indent="-228600">
              <a:tabLst>
                <a:tab pos="571500" algn="l"/>
              </a:tabLst>
            </a:pPr>
            <a:endParaRPr lang="en-US" sz="600" u="sng" dirty="0" smtClean="0">
              <a:solidFill>
                <a:schemeClr val="tx1"/>
              </a:solidFill>
              <a:latin typeface="+mn-lt"/>
            </a:endParaRPr>
          </a:p>
          <a:p>
            <a:pPr marL="571500" lvl="1" indent="-228600">
              <a:tabLst>
                <a:tab pos="571500" algn="l"/>
              </a:tabLst>
            </a:pPr>
            <a:r>
              <a:rPr lang="en-US" sz="2000" u="sng" dirty="0" smtClean="0">
                <a:solidFill>
                  <a:schemeClr val="tx1"/>
                </a:solidFill>
                <a:latin typeface="+mn-lt"/>
              </a:rPr>
              <a:t>Intraprofessional Care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– team of providers from the same profession working together to deliver care in and across different settings</a:t>
            </a:r>
          </a:p>
          <a:p>
            <a:pPr marL="571500" lvl="1" indent="-228600">
              <a:tabLst>
                <a:tab pos="571500" algn="l"/>
              </a:tabLst>
            </a:pPr>
            <a:endParaRPr lang="en-US" sz="600" i="1" dirty="0" smtClean="0">
              <a:solidFill>
                <a:schemeClr val="tx1"/>
              </a:solidFill>
              <a:latin typeface="+mn-lt"/>
            </a:endParaRPr>
          </a:p>
          <a:p>
            <a:pPr marL="571500" lvl="1" indent="-228600">
              <a:tabLst>
                <a:tab pos="571500" algn="l"/>
              </a:tabLst>
            </a:pP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We have focused on </a:t>
            </a:r>
            <a:r>
              <a:rPr lang="en-US" b="1" i="1" u="sng" dirty="0" smtClean="0">
                <a:solidFill>
                  <a:srgbClr val="0070C0"/>
                </a:solidFill>
                <a:latin typeface="+mn-lt"/>
              </a:rPr>
              <a:t>INTER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professional but </a:t>
            </a:r>
            <a:r>
              <a:rPr lang="en-US" b="1" i="1" u="sng" dirty="0" smtClean="0">
                <a:solidFill>
                  <a:srgbClr val="0070C0"/>
                </a:solidFill>
                <a:latin typeface="+mn-lt"/>
              </a:rPr>
              <a:t>INTRA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professional also requires attention!</a:t>
            </a:r>
          </a:p>
          <a:p>
            <a:pPr lvl="1"/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2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/>
              <a:t>Change How We Think about Providing Care as Pharmacists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/>
            <a:endParaRPr lang="en-US" sz="2000" b="1" i="1" dirty="0" smtClean="0"/>
          </a:p>
          <a:p>
            <a:pPr lvl="0">
              <a:buClr>
                <a:srgbClr val="727CA3"/>
              </a:buClr>
              <a:buSzPct val="76000"/>
            </a:pPr>
            <a:r>
              <a:rPr lang="en-US" sz="2000" i="1" u="sng" dirty="0" smtClean="0"/>
              <a:t>Medication therapy services should include</a:t>
            </a:r>
            <a:r>
              <a:rPr lang="en-US" sz="2000" i="1" u="sng" baseline="30000" dirty="0"/>
              <a:t>3</a:t>
            </a:r>
            <a:r>
              <a:rPr lang="en-US" sz="2000" i="1" dirty="0" smtClean="0"/>
              <a:t>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Complete medication history &amp; reconciliation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Development of comprehensive, multidisciplinary, accessible and transferable pharmacotherapy plan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Ongoing medication assessment for appropriateness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1371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400" b="1" dirty="0" smtClean="0"/>
              <a:t>Pharmacy Care –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Patient in Every Site of Care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9624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Application of best practices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Adherence assessment and improvement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Target patients that require enhanced or specialty pharmacy care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Primary and preventative care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Chronic disease management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Manage transitions of care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81199"/>
            <a:ext cx="2057400" cy="2483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924110"/>
            <a:ext cx="7239000" cy="2185214"/>
          </a:xfrm>
          <a:prstGeom prst="rect">
            <a:avLst/>
          </a:prstGeom>
          <a:solidFill>
            <a:srgbClr val="0070C0"/>
          </a:solidFill>
          <a:ln w="101600">
            <a:solidFill>
              <a:srgbClr val="97C408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“Expanded pharmacy practice models in collaboration with the physician or as part of a health team improve patient and health system outcomes and optimize primary care access and delivery.”</a:t>
            </a:r>
          </a:p>
          <a:p>
            <a:pPr algn="ctr"/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Dr. Regina M. Benjamin, U.S. Surgeon General (Ret)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524000"/>
            <a:ext cx="8267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ea typeface="+mj-ea"/>
                <a:cs typeface="+mj-cs"/>
              </a:rPr>
              <a:t>IMPROVING HEALTH – OPTIMIZING OUTCOMES</a:t>
            </a:r>
            <a:endParaRPr lang="en-US" i="1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1066800" y="46482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ea typeface="+mj-ea"/>
                <a:cs typeface="+mj-cs"/>
              </a:rPr>
              <a:t>In response to the </a:t>
            </a:r>
            <a:r>
              <a:rPr lang="en-US" sz="1600" dirty="0" smtClean="0"/>
              <a:t>U.S</a:t>
            </a:r>
            <a:r>
              <a:rPr lang="en-US" sz="1600" dirty="0"/>
              <a:t>. Public Health </a:t>
            </a:r>
            <a:r>
              <a:rPr lang="en-US" sz="1600" dirty="0" smtClean="0"/>
              <a:t>Service’s report: </a:t>
            </a:r>
            <a:r>
              <a:rPr lang="en-US" sz="1600" i="1" u="sng" dirty="0"/>
              <a:t>Improving Patient and Health System Outcomes through Advanced Pharmacy Practice: A Report to the Surgeon General </a:t>
            </a:r>
            <a:r>
              <a:rPr lang="en-US" sz="1600" i="1" u="sng" dirty="0" smtClean="0"/>
              <a:t>2011</a:t>
            </a:r>
            <a:r>
              <a:rPr lang="en-US" sz="1600" i="1" dirty="0" smtClean="0"/>
              <a:t>, by </a:t>
            </a:r>
            <a:r>
              <a:rPr lang="en-US" sz="1600" b="1" i="1" dirty="0" smtClean="0">
                <a:ea typeface="+mj-ea"/>
                <a:cs typeface="+mj-cs"/>
              </a:rPr>
              <a:t>Rear Admiral Scott F. Giberson, </a:t>
            </a:r>
            <a:r>
              <a:rPr lang="en-US" sz="1600" b="1" i="1" dirty="0" smtClean="0"/>
              <a:t>Acting Deputy </a:t>
            </a:r>
            <a:r>
              <a:rPr lang="en-US" sz="1600" b="1" i="1" dirty="0"/>
              <a:t>Surgeon </a:t>
            </a:r>
            <a:r>
              <a:rPr lang="en-US" sz="1600" b="1" i="1" dirty="0" smtClean="0"/>
              <a:t>General, USPHS</a:t>
            </a:r>
            <a:endParaRPr lang="en-US" sz="1600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27863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867400" cy="3657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Hospital Care</a:t>
            </a:r>
          </a:p>
          <a:p>
            <a:pPr>
              <a:spcBef>
                <a:spcPts val="0"/>
              </a:spcBef>
            </a:pPr>
            <a:endParaRPr lang="en-US" sz="500" dirty="0" smtClean="0"/>
          </a:p>
          <a:p>
            <a:pPr marL="3429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Pharmacists provide clinical services to all inpatients at levels based on individual needs</a:t>
            </a:r>
          </a:p>
          <a:p>
            <a:pPr marL="342900" lvl="1" indent="-228600">
              <a:spcBef>
                <a:spcPts val="0"/>
              </a:spcBef>
              <a:buFont typeface="Arial" pitchFamily="34" charset="0"/>
              <a:buChar char="•"/>
            </a:pPr>
            <a:endParaRPr lang="en-US" sz="400" dirty="0" smtClean="0">
              <a:solidFill>
                <a:schemeClr val="tx1"/>
              </a:solidFill>
              <a:latin typeface="+mn-lt"/>
            </a:endParaRPr>
          </a:p>
          <a:p>
            <a:pPr marL="635000" lvl="2" indent="-2921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Design drug therapy from basic to complex therapeutic regimens</a:t>
            </a:r>
          </a:p>
          <a:p>
            <a:pPr marL="635000" lvl="2" indent="-292100">
              <a:spcBef>
                <a:spcPts val="0"/>
              </a:spcBef>
              <a:buFont typeface="Courier New" pitchFamily="49" charset="0"/>
              <a:buChar char="o"/>
            </a:pPr>
            <a:endParaRPr lang="en-US" sz="600" dirty="0" smtClean="0"/>
          </a:p>
          <a:p>
            <a:pPr marL="635000" lvl="2" indent="-2921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Monitor for planned outcomes &amp; adjust therapy</a:t>
            </a:r>
          </a:p>
          <a:p>
            <a:pPr marL="635000" lvl="2" indent="-292100">
              <a:spcBef>
                <a:spcPts val="0"/>
              </a:spcBef>
              <a:buFont typeface="Courier New" pitchFamily="49" charset="0"/>
              <a:buChar char="o"/>
            </a:pPr>
            <a:endParaRPr lang="en-US" sz="600" dirty="0" smtClean="0"/>
          </a:p>
          <a:p>
            <a:pPr marL="635000" lvl="2" indent="-2921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Prevent adverse drug events</a:t>
            </a:r>
          </a:p>
          <a:p>
            <a:pPr marL="635000" lvl="2" indent="-292100">
              <a:spcBef>
                <a:spcPts val="0"/>
              </a:spcBef>
              <a:buFont typeface="Courier New" pitchFamily="49" charset="0"/>
              <a:buChar char="o"/>
            </a:pPr>
            <a:endParaRPr lang="en-US" sz="500" dirty="0" smtClean="0"/>
          </a:p>
          <a:p>
            <a:pPr marL="635000" lvl="2" indent="-2921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Reduce unnecessary drug use</a:t>
            </a:r>
          </a:p>
          <a:p>
            <a:pPr marL="635000" lvl="2" indent="-292100">
              <a:spcBef>
                <a:spcPts val="0"/>
              </a:spcBef>
              <a:buFont typeface="Courier New" pitchFamily="49" charset="0"/>
              <a:buChar char="o"/>
            </a:pPr>
            <a:endParaRPr lang="en-US" sz="600" dirty="0" smtClean="0"/>
          </a:p>
          <a:p>
            <a:pPr marL="635000" lvl="2" indent="-2921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Medication safety should permeate every aspect of care</a:t>
            </a:r>
            <a:endParaRPr lang="en-US" sz="5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5105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lvl="2" indent="-2921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Manage transitions of care and collaborate with the patient’s pharmacists in other settings</a:t>
            </a:r>
          </a:p>
          <a:p>
            <a:pPr marL="635000" lvl="2" indent="-292100">
              <a:spcBef>
                <a:spcPts val="0"/>
              </a:spcBef>
              <a:buFont typeface="Courier New" pitchFamily="49" charset="0"/>
              <a:buChar char="o"/>
            </a:pPr>
            <a:endParaRPr lang="en-US" sz="600" dirty="0" smtClean="0"/>
          </a:p>
          <a:p>
            <a:pPr marL="635000" lvl="2" indent="-2921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Ensure cost effectiveness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498"/>
          <a:stretch>
            <a:fillRect/>
          </a:stretch>
        </p:blipFill>
        <p:spPr bwMode="auto">
          <a:xfrm>
            <a:off x="6324600" y="1676400"/>
            <a:ext cx="2043697" cy="296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458200" cy="3733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Hospital Care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ASHP 2012 National Survey – Monitoring and Patient Education</a:t>
            </a:r>
            <a:r>
              <a:rPr lang="en-US" sz="2000" b="1" baseline="30000" dirty="0" smtClean="0"/>
              <a:t>6</a:t>
            </a:r>
            <a:r>
              <a:rPr lang="en-US" sz="2400" b="1" dirty="0" smtClean="0"/>
              <a:t> </a:t>
            </a:r>
          </a:p>
          <a:p>
            <a:pPr marL="635000" lvl="2" indent="-2921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Pharmacists continue to improve medication use in hospitals through:</a:t>
            </a:r>
          </a:p>
          <a:p>
            <a:pPr marL="800100" lvl="3" indent="-1714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+mn-lt"/>
              </a:rPr>
              <a:t>Patient monitoring and education</a:t>
            </a:r>
          </a:p>
          <a:p>
            <a:pPr marL="800100" lvl="3" indent="-1714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Safety initiatives</a:t>
            </a:r>
          </a:p>
          <a:p>
            <a:pPr marL="800100" lvl="3" indent="-1714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+mn-lt"/>
              </a:rPr>
              <a:t>Collaborative practices</a:t>
            </a:r>
          </a:p>
          <a:p>
            <a:pPr marL="800100" lvl="3" indent="-1714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With other health care professionals</a:t>
            </a:r>
          </a:p>
          <a:p>
            <a:pPr marL="635000" lvl="2" indent="-292100">
              <a:spcBef>
                <a:spcPts val="0"/>
              </a:spcBef>
              <a:buFont typeface="Courier New" pitchFamily="49" charset="0"/>
              <a:buChar char="o"/>
            </a:pPr>
            <a:r>
              <a:rPr lang="en-US" i="1" u="sng" dirty="0" smtClean="0"/>
              <a:t>Results</a:t>
            </a:r>
          </a:p>
          <a:p>
            <a:pPr marL="800100" lvl="3" indent="-1714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+mn-lt"/>
              </a:rPr>
              <a:t>Monitoring of patients increased from 20.3% in 2000 to 46.5% in 2012</a:t>
            </a:r>
          </a:p>
          <a:p>
            <a:pPr marL="800100" lvl="3" indent="-1714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+mn-lt"/>
              </a:rPr>
              <a:t>Therapeutic </a:t>
            </a:r>
            <a:r>
              <a:rPr lang="en-US" sz="1800" dirty="0">
                <a:latin typeface="+mn-lt"/>
              </a:rPr>
              <a:t>drug monitoring </a:t>
            </a:r>
            <a:r>
              <a:rPr lang="en-US" sz="1800" dirty="0" smtClean="0">
                <a:latin typeface="+mn-lt"/>
              </a:rPr>
              <a:t>programs exist in 80% of hospitals</a:t>
            </a:r>
          </a:p>
          <a:p>
            <a:pPr marL="800100" lvl="3" indent="-1714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+mn-lt"/>
              </a:rPr>
              <a:t>Pharmacists routinely perform discharge counseling in 24.7% of hospitals</a:t>
            </a:r>
          </a:p>
          <a:p>
            <a:pPr marL="800100" lvl="3" indent="-1714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+mn-lt"/>
              </a:rPr>
              <a:t>Technology Usage in Hospitals:</a:t>
            </a:r>
          </a:p>
          <a:p>
            <a:pPr marL="1549400" lvl="4" indent="-2921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Computerized prescriber order entry  -  54.4% </a:t>
            </a:r>
          </a:p>
          <a:p>
            <a:pPr marL="1549400" lvl="4" indent="-2921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Barcode-assisted medication administration -  65.5%</a:t>
            </a:r>
          </a:p>
          <a:p>
            <a:pPr marL="1549400" lvl="4" indent="-2921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Smart pumps – 77.0%</a:t>
            </a:r>
          </a:p>
          <a:p>
            <a:pPr marL="1092200" lvl="3" indent="-292100">
              <a:spcBef>
                <a:spcPts val="0"/>
              </a:spcBef>
              <a:buFont typeface="Courier New" pitchFamily="49" charset="0"/>
              <a:buChar char="o"/>
            </a:pPr>
            <a:endParaRPr lang="en-US" sz="2000" dirty="0" smtClean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>
            <a:normAutofit/>
          </a:bodyPr>
          <a:lstStyle/>
          <a:p>
            <a:pPr defTabSz="342900">
              <a:buNone/>
            </a:pPr>
            <a:r>
              <a:rPr lang="en-US" sz="1800" b="1" dirty="0" smtClean="0"/>
              <a:t>SPEAKER</a:t>
            </a:r>
            <a:r>
              <a:rPr lang="en-US" sz="1800" dirty="0" smtClean="0"/>
              <a:t>:	Paul W. Abramowitz, Pharm.D., FASHP, Chief Executive Officer</a:t>
            </a:r>
          </a:p>
          <a:p>
            <a:pPr marL="0" indent="0" defTabSz="457200">
              <a:buNone/>
            </a:pPr>
            <a:r>
              <a:rPr lang="en-US" sz="1800" dirty="0" smtClean="0"/>
              <a:t>			American Society of Health-System Pharmacists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 defTabSz="1371600">
              <a:buNone/>
            </a:pPr>
            <a:r>
              <a:rPr lang="en-US" sz="1800" b="1" dirty="0" smtClean="0"/>
              <a:t>TITLE</a:t>
            </a:r>
            <a:r>
              <a:rPr lang="en-US" sz="1800" dirty="0" smtClean="0"/>
              <a:t>:	“Transforming Patient Care: Paramount Issues and Opportunities 	In Pharmacy Practice”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 defTabSz="457200">
              <a:buNone/>
            </a:pPr>
            <a:r>
              <a:rPr lang="en-US" sz="1800" b="1" dirty="0" smtClean="0"/>
              <a:t>MEETING</a:t>
            </a:r>
            <a:r>
              <a:rPr lang="en-US" sz="1800" dirty="0" smtClean="0"/>
              <a:t>:	Rhode Island Society of Health System Pharmacists</a:t>
            </a:r>
            <a:endParaRPr lang="en-US" sz="1800" dirty="0"/>
          </a:p>
          <a:p>
            <a:pPr marL="0" indent="0" defTabSz="457200">
              <a:buNone/>
            </a:pPr>
            <a:r>
              <a:rPr lang="en-US" sz="1800" dirty="0" smtClean="0"/>
              <a:t>			2013 RISHP 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Annual Future of Pharmacy Showcase</a:t>
            </a:r>
          </a:p>
          <a:p>
            <a:pPr marL="0" indent="0" defTabSz="457200">
              <a:buNone/>
            </a:pPr>
            <a:r>
              <a:rPr lang="en-US" sz="1800" dirty="0" smtClean="0"/>
              <a:t>			Saturday, November 2, 2013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74638"/>
            <a:ext cx="8305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Disclosure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425315"/>
            <a:ext cx="8077200" cy="984885"/>
          </a:xfrm>
          <a:prstGeom prst="rect">
            <a:avLst/>
          </a:prstGeom>
          <a:solidFill>
            <a:srgbClr val="0070C0"/>
          </a:solidFill>
          <a:ln w="101600">
            <a:solidFill>
              <a:srgbClr val="97C408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/>
              <a:t>I have no relevant financial relationships to disclose.</a:t>
            </a:r>
            <a:endParaRPr lang="en-US" b="1" i="1" dirty="0" smtClean="0"/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82000" cy="4937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Ambulatory Clinics</a:t>
            </a:r>
          </a:p>
          <a:p>
            <a:pPr>
              <a:buNone/>
            </a:pPr>
            <a:endParaRPr lang="en-US" sz="500" dirty="0" smtClean="0"/>
          </a:p>
          <a:p>
            <a:pPr marL="2921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Many more pharmacists will be working on interprofessional teams in ambulatory clinics:</a:t>
            </a:r>
          </a:p>
          <a:p>
            <a:pPr marL="292100" lvl="1" indent="-228600">
              <a:spcBef>
                <a:spcPts val="0"/>
              </a:spcBef>
              <a:buFont typeface="Arial" pitchFamily="34" charset="0"/>
              <a:buChar char="•"/>
            </a:pPr>
            <a:endParaRPr lang="en-US" sz="500" dirty="0" smtClean="0">
              <a:solidFill>
                <a:schemeClr val="tx1"/>
              </a:solidFill>
              <a:latin typeface="+mn-lt"/>
            </a:endParaRPr>
          </a:p>
          <a:p>
            <a:pPr marL="800100" lvl="2" indent="-3937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Pharmacists can be embedded in clinics and/or staff, pharmacist directed clinics</a:t>
            </a:r>
          </a:p>
          <a:p>
            <a:pPr marL="800100" lvl="2" indent="-3937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Clinic and patient selection based on specified patient parameters with follow-up based on pharmacotherapy plan</a:t>
            </a:r>
          </a:p>
          <a:p>
            <a:pPr marL="800100" lvl="2" indent="-3937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Clinic time should be allocated between physician, pharmacist and nurse based on patient medication therapy needs, and will require a redesign of processes</a:t>
            </a:r>
          </a:p>
          <a:p>
            <a:pPr marL="800100" lvl="2" indent="-3937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Electronic health records, technicians, and automation can facilitate</a:t>
            </a:r>
          </a:p>
          <a:p>
            <a:pPr marL="457200" lvl="2" indent="-165100">
              <a:spcBef>
                <a:spcPts val="0"/>
              </a:spcBef>
              <a:buFont typeface="Courier New" pitchFamily="49" charset="0"/>
              <a:buChar char="o"/>
            </a:pPr>
            <a:endParaRPr lang="en-US" sz="400" dirty="0" smtClean="0"/>
          </a:p>
          <a:p>
            <a:pPr marL="292100" lvl="2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Results:</a:t>
            </a:r>
          </a:p>
          <a:p>
            <a:pPr marL="685800" lvl="3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Enhanced outcomes</a:t>
            </a:r>
          </a:p>
          <a:p>
            <a:pPr marL="685800" lvl="3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Reduced costs of care</a:t>
            </a:r>
          </a:p>
          <a:p>
            <a:pPr marL="457200" lvl="2" indent="-165100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/>
          </a:p>
          <a:p>
            <a:pPr marL="457200" lvl="2" indent="-165100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/>
          </a:p>
          <a:p>
            <a:pPr lvl="2">
              <a:spcBef>
                <a:spcPts val="0"/>
              </a:spcBef>
              <a:buNone/>
            </a:pPr>
            <a:r>
              <a:rPr lang="en-US" dirty="0" smtClean="0"/>
              <a:t>	</a:t>
            </a:r>
          </a:p>
          <a:p>
            <a:pPr lvl="1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3">
              <a:spcBef>
                <a:spcPts val="0"/>
              </a:spcBef>
            </a:pPr>
            <a:endParaRPr lang="en-US" sz="2000" dirty="0" smtClean="0">
              <a:latin typeface="+mn-lt"/>
            </a:endParaRPr>
          </a:p>
          <a:p>
            <a:pPr lvl="4">
              <a:spcBef>
                <a:spcPts val="0"/>
              </a:spcBef>
            </a:pPr>
            <a:endParaRPr lang="en-US" sz="2000" dirty="0" smtClean="0"/>
          </a:p>
        </p:txBody>
      </p:sp>
      <p:pic>
        <p:nvPicPr>
          <p:cNvPr id="2051" name="Picture 3" descr="http://search.proquest.com.library.capella.edu/assets/r10.0.2-1/core/spacer.gif">
            <a:hlinkClick r:id="rId2" tooltip="Click to search for more items from this issu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850" y="192088"/>
            <a:ext cx="28575" cy="28575"/>
          </a:xfrm>
          <a:prstGeom prst="rect">
            <a:avLst/>
          </a:prstGeom>
          <a:noFill/>
        </p:spPr>
      </p:pic>
      <p:pic>
        <p:nvPicPr>
          <p:cNvPr id="2052" name="Picture 4" descr="http://search.proquest.com.library.capella.edu/assets/r10.0.2-1/core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700" y="192088"/>
            <a:ext cx="28575" cy="285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05200" y="54864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3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Improved clinic throughput and accessibility of care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0" y="1371600"/>
            <a:ext cx="5105400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Community Pharmacies</a:t>
            </a:r>
          </a:p>
          <a:p>
            <a:pPr marL="2921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Many e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xamples of patient centered new care models, including:</a:t>
            </a:r>
          </a:p>
          <a:p>
            <a:pPr lvl="1">
              <a:spcBef>
                <a:spcPts val="0"/>
              </a:spcBef>
            </a:pPr>
            <a:endParaRPr lang="en-US" sz="600" dirty="0" smtClean="0">
              <a:solidFill>
                <a:schemeClr val="tx1"/>
              </a:solidFill>
              <a:latin typeface="+mj-lt"/>
            </a:endParaRPr>
          </a:p>
          <a:p>
            <a:pPr marL="635000" lvl="2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Medication therapy management services</a:t>
            </a:r>
          </a:p>
          <a:p>
            <a:pPr marL="635000" lvl="1" indent="-342900">
              <a:spcBef>
                <a:spcPts val="0"/>
              </a:spcBef>
              <a:buFont typeface="Courier New" pitchFamily="49" charset="0"/>
              <a:buChar char="o"/>
            </a:pPr>
            <a:endParaRPr lang="en-US" sz="200" dirty="0" smtClean="0">
              <a:solidFill>
                <a:schemeClr val="tx1"/>
              </a:solidFill>
              <a:latin typeface="+mj-lt"/>
            </a:endParaRPr>
          </a:p>
          <a:p>
            <a:pPr marL="635000" lvl="2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Therapeutic drug monitoring programs</a:t>
            </a:r>
          </a:p>
          <a:p>
            <a:pPr marL="635000" lvl="1" indent="-342900">
              <a:spcBef>
                <a:spcPts val="0"/>
              </a:spcBef>
              <a:buFont typeface="Courier New" pitchFamily="49" charset="0"/>
              <a:buChar char="o"/>
            </a:pPr>
            <a:endParaRPr lang="en-US" sz="200" dirty="0" smtClean="0">
              <a:solidFill>
                <a:schemeClr val="tx1"/>
              </a:solidFill>
              <a:latin typeface="+mj-lt"/>
            </a:endParaRPr>
          </a:p>
          <a:p>
            <a:pPr marL="635000" lvl="2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+mj-lt"/>
              </a:rPr>
              <a:t>Chronic disease management</a:t>
            </a:r>
          </a:p>
          <a:p>
            <a:pPr marL="635000" lvl="2" indent="-342900">
              <a:spcBef>
                <a:spcPts val="0"/>
              </a:spcBef>
              <a:buFont typeface="Courier New" pitchFamily="49" charset="0"/>
              <a:buChar char="o"/>
            </a:pPr>
            <a:endParaRPr lang="en-US" sz="200" dirty="0" smtClean="0">
              <a:solidFill>
                <a:schemeClr val="tx1"/>
              </a:solidFill>
              <a:latin typeface="+mj-lt"/>
            </a:endParaRPr>
          </a:p>
          <a:p>
            <a:pPr marL="635000" lvl="2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+mj-lt"/>
              </a:rPr>
              <a:t>Primary care and wellness programs</a:t>
            </a:r>
          </a:p>
          <a:p>
            <a:pPr marL="635000" lvl="2" indent="-342900">
              <a:spcBef>
                <a:spcPts val="0"/>
              </a:spcBef>
              <a:buFont typeface="Courier New" pitchFamily="49" charset="0"/>
              <a:buChar char="o"/>
            </a:pPr>
            <a:endParaRPr lang="en-US" sz="200" dirty="0" smtClean="0">
              <a:latin typeface="+mj-lt"/>
            </a:endParaRPr>
          </a:p>
          <a:p>
            <a:pPr marL="635000" lvl="2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Collaborative drug therapy management</a:t>
            </a:r>
          </a:p>
          <a:p>
            <a:pPr marL="635000" lvl="1" indent="-342900">
              <a:spcBef>
                <a:spcPts val="0"/>
              </a:spcBef>
              <a:buFont typeface="Courier New" pitchFamily="49" charset="0"/>
              <a:buChar char="o"/>
            </a:pPr>
            <a:endParaRPr lang="en-US" sz="200" dirty="0" smtClean="0">
              <a:solidFill>
                <a:schemeClr val="tx1"/>
              </a:solidFill>
              <a:latin typeface="+mj-lt"/>
            </a:endParaRPr>
          </a:p>
          <a:p>
            <a:pPr marL="635000" lvl="2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Patient assistance programs</a:t>
            </a:r>
          </a:p>
          <a:p>
            <a:pPr marL="635000" lvl="1" indent="-342900">
              <a:spcBef>
                <a:spcPts val="0"/>
              </a:spcBef>
              <a:buNone/>
            </a:pPr>
            <a:endParaRPr lang="en-US" sz="200" dirty="0" smtClean="0">
              <a:solidFill>
                <a:schemeClr val="tx1"/>
              </a:solidFill>
              <a:latin typeface="+mj-lt"/>
            </a:endParaRPr>
          </a:p>
          <a:p>
            <a:pPr marL="635000" lvl="2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Vaccinations</a:t>
            </a:r>
          </a:p>
          <a:p>
            <a:pPr marL="635000" lvl="2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+mj-lt"/>
              </a:rPr>
              <a:t>Walgreens </a:t>
            </a:r>
            <a:r>
              <a:rPr lang="en-US" sz="1800" dirty="0">
                <a:latin typeface="+mj-lt"/>
              </a:rPr>
              <a:t>n</a:t>
            </a:r>
            <a:r>
              <a:rPr lang="en-US" sz="1800" dirty="0" smtClean="0">
                <a:latin typeface="+mj-lt"/>
              </a:rPr>
              <a:t>ew </a:t>
            </a:r>
            <a:r>
              <a:rPr lang="en-US" sz="1800" dirty="0">
                <a:latin typeface="+mj-lt"/>
              </a:rPr>
              <a:t>c</a:t>
            </a:r>
            <a:r>
              <a:rPr lang="en-US" sz="1800" dirty="0" smtClean="0">
                <a:latin typeface="+mj-lt"/>
              </a:rPr>
              <a:t>are </a:t>
            </a:r>
            <a:r>
              <a:rPr lang="en-US" sz="1800" dirty="0">
                <a:latin typeface="+mj-lt"/>
              </a:rPr>
              <a:t>m</a:t>
            </a:r>
            <a:r>
              <a:rPr lang="en-US" sz="1800" dirty="0" smtClean="0">
                <a:latin typeface="+mj-lt"/>
              </a:rPr>
              <a:t>odel in their pharmacies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635000" lvl="2" indent="-342900">
              <a:spcBef>
                <a:spcPts val="0"/>
              </a:spcBef>
              <a:buNone/>
            </a:pPr>
            <a:r>
              <a:rPr lang="en-US" sz="2000" dirty="0" smtClean="0">
                <a:latin typeface="+mj-lt"/>
              </a:rPr>
              <a:t> </a:t>
            </a:r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47108" name="Picture 4" descr="http://pharmacy.umkc.edu/images/Kunj%20bone%20density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5562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these and others need to become the norm!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350838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8229600" cy="5715000"/>
          </a:xfrm>
        </p:spPr>
        <p:txBody>
          <a:bodyPr>
            <a:normAutofit/>
          </a:bodyPr>
          <a:lstStyle/>
          <a:p>
            <a:endParaRPr lang="en-US" sz="1800" dirty="0" smtClean="0">
              <a:sym typeface="Wingdings" pitchFamily="2" charset="2"/>
            </a:endParaRPr>
          </a:p>
          <a:p>
            <a:endParaRPr lang="en-US" sz="1800" dirty="0" smtClean="0">
              <a:sym typeface="Wingdings" pitchFamily="2" charset="2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-838200" y="1752600"/>
          <a:ext cx="11201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962400" y="1371600"/>
            <a:ext cx="1676400" cy="3810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freezing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5638800"/>
            <a:ext cx="1676400" cy="3810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freezing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15200" y="5562600"/>
            <a:ext cx="1676400" cy="3810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freezing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33600" y="5943600"/>
            <a:ext cx="5029200" cy="0"/>
          </a:xfrm>
          <a:prstGeom prst="straightConnector1">
            <a:avLst/>
          </a:prstGeom>
          <a:ln w="53975" cap="sq">
            <a:solidFill>
              <a:srgbClr val="0156FF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57200" y="1676400"/>
            <a:ext cx="3429000" cy="3886200"/>
          </a:xfrm>
          <a:prstGeom prst="straightConnector1">
            <a:avLst/>
          </a:prstGeom>
          <a:ln w="53975" cap="sq">
            <a:solidFill>
              <a:srgbClr val="0156FF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715000" y="1752600"/>
            <a:ext cx="3124200" cy="3733800"/>
          </a:xfrm>
          <a:prstGeom prst="straightConnector1">
            <a:avLst/>
          </a:prstGeom>
          <a:ln w="53975" cap="sq">
            <a:solidFill>
              <a:srgbClr val="0156FF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144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b="1" i="1" dirty="0" smtClean="0">
                <a:solidFill>
                  <a:prstClr val="black"/>
                </a:solidFill>
              </a:rPr>
              <a:t>Transitions of Care Translates into One Medication-Use System Across All Settings</a:t>
            </a:r>
            <a:endParaRPr lang="en-US" sz="1600" i="1" dirty="0" smtClean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48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953000" cy="48006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Our Technician Workforce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500" b="1" dirty="0" smtClean="0"/>
          </a:p>
          <a:p>
            <a:pPr marL="2921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State laws evolving:</a:t>
            </a:r>
          </a:p>
          <a:p>
            <a:pPr marL="571500" lvl="2" indent="-279400">
              <a:spcBef>
                <a:spcPts val="0"/>
              </a:spcBef>
              <a:buFont typeface="Courier New" pitchFamily="49" charset="0"/>
              <a:buChar char="o"/>
            </a:pPr>
            <a:r>
              <a:rPr lang="en-US" b="0" dirty="0" smtClean="0"/>
              <a:t>42 states regulate technicians; 16 require certification</a:t>
            </a:r>
          </a:p>
          <a:p>
            <a:pPr marL="571500" lvl="2" indent="-279400">
              <a:spcBef>
                <a:spcPts val="0"/>
              </a:spcBef>
              <a:buFont typeface="Courier New" pitchFamily="49" charset="0"/>
              <a:buChar char="o"/>
            </a:pPr>
            <a:endParaRPr lang="en-US" sz="900" b="0" dirty="0" smtClean="0"/>
          </a:p>
          <a:p>
            <a:pPr marL="571500" lvl="2" indent="-279400">
              <a:spcBef>
                <a:spcPts val="0"/>
              </a:spcBef>
              <a:buFont typeface="Courier New" pitchFamily="49" charset="0"/>
              <a:buChar char="o"/>
            </a:pPr>
            <a:r>
              <a:rPr lang="en-US" b="0" dirty="0" smtClean="0"/>
              <a:t>Need uniform laws for completion of accredited training program as prerequisite for technician licensure (</a:t>
            </a:r>
            <a:r>
              <a:rPr lang="en-US" b="0" i="0" dirty="0" smtClean="0"/>
              <a:t>ASHP Policy, June 2012)</a:t>
            </a:r>
          </a:p>
          <a:p>
            <a:pPr marL="571500" lvl="2" indent="-279400">
              <a:spcBef>
                <a:spcPts val="0"/>
              </a:spcBef>
              <a:buFont typeface="Courier New" pitchFamily="49" charset="0"/>
              <a:buChar char="o"/>
            </a:pPr>
            <a:endParaRPr lang="en-US" sz="900" dirty="0" smtClean="0"/>
          </a:p>
          <a:p>
            <a:pPr marL="571500" lvl="2" indent="-2794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Community pharmacies with ASHP-accredited programs:</a:t>
            </a:r>
            <a:endParaRPr lang="en-US" b="0" i="0" dirty="0" smtClean="0"/>
          </a:p>
          <a:p>
            <a:pPr marL="914400" lvl="3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Walgreens (nationwide)</a:t>
            </a:r>
          </a:p>
          <a:p>
            <a:pPr marL="914400" lvl="3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Rite Aid (nationwide) </a:t>
            </a:r>
          </a:p>
          <a:p>
            <a:pPr marL="914400" lvl="3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CVS (only in South Carolina)</a:t>
            </a:r>
            <a:endParaRPr lang="en-US" sz="2000" i="1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sz="2000" b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E:\Martha Jefferson Photo Shoot _ Feb2013\Lester_020613_0319.jpg"/>
          <p:cNvPicPr>
            <a:picLocks noChangeAspect="1" noChangeArrowheads="1"/>
          </p:cNvPicPr>
          <p:nvPr/>
        </p:nvPicPr>
        <p:blipFill>
          <a:blip r:embed="rId3" cstate="print"/>
          <a:srcRect l="19286"/>
          <a:stretch>
            <a:fillRect/>
          </a:stretch>
        </p:blipFill>
        <p:spPr bwMode="auto">
          <a:xfrm>
            <a:off x="5904798" y="1981200"/>
            <a:ext cx="2587991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562600" cy="48006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Our Technician Workforce</a:t>
            </a:r>
            <a:r>
              <a:rPr lang="en-US" sz="2400" b="1" baseline="30000" dirty="0"/>
              <a:t>7</a:t>
            </a:r>
            <a:endParaRPr lang="en-US" sz="2400" b="1" baseline="30000" dirty="0" smtClean="0"/>
          </a:p>
          <a:p>
            <a:pPr marL="342900" lvl="1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New Pharmacy Technician Certification Board (PTCB) Certification and Recertification Standards: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endParaRPr lang="en-US" sz="900" dirty="0" smtClean="0">
              <a:solidFill>
                <a:schemeClr val="tx1"/>
              </a:solidFill>
              <a:latin typeface="+mn-lt"/>
            </a:endParaRP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atin typeface="+mn-lt"/>
              </a:rPr>
              <a:t>2015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Will require </a:t>
            </a:r>
            <a:r>
              <a:rPr lang="en-US" sz="1800" dirty="0"/>
              <a:t>all 20 recertification CE hours to be </a:t>
            </a:r>
            <a:r>
              <a:rPr lang="en-US" sz="1800" i="1" dirty="0"/>
              <a:t>pharmacy </a:t>
            </a:r>
            <a:r>
              <a:rPr lang="en-US" sz="1800" i="1" dirty="0" smtClean="0"/>
              <a:t>technician-specific 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2020</a:t>
            </a:r>
            <a:endParaRPr lang="en-US" sz="1800" dirty="0">
              <a:latin typeface="+mn-lt"/>
            </a:endParaRPr>
          </a:p>
          <a:p>
            <a:pPr lvl="2">
              <a:spcBef>
                <a:spcPts val="0"/>
              </a:spcBef>
            </a:pPr>
            <a:r>
              <a:rPr lang="en-US" sz="1800" dirty="0" smtClean="0"/>
              <a:t>Candidates </a:t>
            </a:r>
            <a:r>
              <a:rPr lang="en-US" sz="1800" dirty="0"/>
              <a:t>must successfully complete an ASHP-accredited education program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E:\Martha Jefferson Photo Shoot _ Feb2013\Lester_020613_0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81200"/>
            <a:ext cx="2062023" cy="300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2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57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Accountable Care Organization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prstClr val="black"/>
                </a:solidFill>
              </a:rPr>
              <a:t>Connecting All Aspects of the </a:t>
            </a:r>
          </a:p>
          <a:p>
            <a:pPr algn="ctr"/>
            <a:r>
              <a:rPr lang="en-US" sz="3200" b="1" i="1" dirty="0" smtClean="0">
                <a:solidFill>
                  <a:prstClr val="black"/>
                </a:solidFill>
              </a:rPr>
              <a:t>Medication-Use Continuum</a:t>
            </a:r>
          </a:p>
        </p:txBody>
      </p:sp>
    </p:spTree>
    <p:extLst>
      <p:ext uri="{BB962C8B-B14F-4D97-AF65-F5344CB8AC3E}">
        <p14:creationId xmlns:p14="http://schemas.microsoft.com/office/powerpoint/2010/main" val="34466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200" cy="45567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Understanding ACOs</a:t>
            </a:r>
            <a:r>
              <a:rPr lang="en-US" sz="2000" baseline="30000" dirty="0"/>
              <a:t>8</a:t>
            </a:r>
            <a:endParaRPr lang="en-US" sz="2400" baseline="30000" dirty="0" smtClean="0"/>
          </a:p>
          <a:p>
            <a:pPr>
              <a:spcBef>
                <a:spcPts val="0"/>
              </a:spcBef>
              <a:buNone/>
            </a:pPr>
            <a:endParaRPr lang="en-US" sz="6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Restructuring of Health Care Delivery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Networks/groups of health care providers (physicians, hospitals, clinics, health-systems, community pharmacies, etc.) jointly responsible for patients</a:t>
            </a:r>
          </a:p>
          <a:p>
            <a:pPr>
              <a:spcBef>
                <a:spcPts val="0"/>
              </a:spcBef>
            </a:pPr>
            <a:endParaRPr lang="en-US" sz="6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Settings of Care Necessary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Ambulatory Care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In-Patient Care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Long-term Care </a:t>
            </a:r>
          </a:p>
          <a:p>
            <a:pPr lvl="1">
              <a:spcBef>
                <a:spcPts val="0"/>
              </a:spcBef>
            </a:pPr>
            <a:endParaRPr lang="en-US" sz="6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endParaRPr lang="en-US" sz="2000" dirty="0" smtClean="0"/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The Accountable Care Organization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14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i="1" dirty="0" smtClean="0">
                <a:solidFill>
                  <a:prstClr val="black"/>
                </a:solidFill>
              </a:rPr>
              <a:t>Connecting All Aspects of the Medication-Use Continuum</a:t>
            </a:r>
            <a:endParaRPr lang="en-US" i="1" dirty="0" smtClean="0">
              <a:solidFill>
                <a:prstClr val="black"/>
              </a:solidFill>
              <a:sym typeface="Wingdings" pitchFamily="2" charset="2"/>
            </a:endParaRPr>
          </a:p>
        </p:txBody>
      </p:sp>
      <p:pic>
        <p:nvPicPr>
          <p:cNvPr id="4098" name="Picture 2" descr="E:\Martha Jefferson Photo Shoot _ Feb2013\Lester_020613_1421.jpg"/>
          <p:cNvPicPr>
            <a:picLocks noChangeAspect="1" noChangeArrowheads="1"/>
          </p:cNvPicPr>
          <p:nvPr/>
        </p:nvPicPr>
        <p:blipFill>
          <a:blip r:embed="rId2" cstate="print"/>
          <a:srcRect l="5000" t="3220" r="5000"/>
          <a:stretch>
            <a:fillRect/>
          </a:stretch>
        </p:blipFill>
        <p:spPr bwMode="auto">
          <a:xfrm>
            <a:off x="6019800" y="1600200"/>
            <a:ext cx="2584183" cy="1849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648200" y="3962400"/>
            <a:ext cx="426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“Triple Aim”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Reduce costs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Increase quality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Improve health in community at large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567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Understanding ACOs</a:t>
            </a:r>
            <a:r>
              <a:rPr lang="en-US" sz="2000" baseline="30000" dirty="0">
                <a:solidFill>
                  <a:prstClr val="black"/>
                </a:solidFill>
              </a:rPr>
              <a:t>9</a:t>
            </a:r>
            <a:endParaRPr lang="en-US" sz="2400" baseline="300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Performance Requirements – 33 Measures of Quality in 4 Domains</a:t>
            </a:r>
          </a:p>
          <a:p>
            <a:pPr lvl="1">
              <a:spcBef>
                <a:spcPts val="0"/>
              </a:spcBef>
            </a:pPr>
            <a:endParaRPr lang="en-US" sz="105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Patient/caregiver experience (7 measures) 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Care coordination/patient safety (6 measures) 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Preventive health (8 measures) 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At-risk populations (12 measures): </a:t>
            </a:r>
          </a:p>
          <a:p>
            <a:pPr lvl="2"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Diabetes (6 measures) 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Hypertension (1 measure) 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Ischemic Vascular Disease (2 measures) 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Heart Failure (1 measure) 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Coronary Artery Disease (2 measures)</a:t>
            </a:r>
            <a:endParaRPr lang="en-US" sz="1800" dirty="0" smtClean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</a:pPr>
            <a:endParaRPr lang="en-US" sz="1800" dirty="0" smtClean="0">
              <a:latin typeface="+mn-lt"/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endParaRPr lang="en-US" sz="2000" dirty="0" smtClean="0"/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The Accountable Care Organization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14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i="1" dirty="0" smtClean="0">
                <a:solidFill>
                  <a:prstClr val="black"/>
                </a:solidFill>
              </a:rPr>
              <a:t>Connecting All Aspects of the Medication-Use Continuum</a:t>
            </a:r>
            <a:endParaRPr lang="en-US" i="1" dirty="0" smtClean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68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567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Understanding ACOs</a:t>
            </a:r>
            <a:r>
              <a:rPr lang="en-US" sz="2000" baseline="30000" dirty="0" smtClean="0">
                <a:solidFill>
                  <a:prstClr val="black"/>
                </a:solidFill>
              </a:rPr>
              <a:t>10</a:t>
            </a:r>
            <a:endParaRPr lang="en-US" sz="2400" baseline="30000" dirty="0" smtClean="0"/>
          </a:p>
          <a:p>
            <a:r>
              <a:rPr lang="en-US" sz="1800" dirty="0" smtClean="0"/>
              <a:t>Pay for performance will be phased in over the ACO’s first agreement period as follows (as of June 2013): </a:t>
            </a:r>
          </a:p>
          <a:p>
            <a:endParaRPr lang="en-US" sz="1800" dirty="0" smtClean="0"/>
          </a:p>
          <a:p>
            <a:pPr lvl="1" defTabSz="1549400"/>
            <a:r>
              <a:rPr lang="en-US" sz="1800" u="sng" dirty="0" smtClean="0">
                <a:latin typeface="+mn-lt"/>
              </a:rPr>
              <a:t>Year 1</a:t>
            </a:r>
            <a:r>
              <a:rPr lang="en-US" sz="1800" dirty="0" smtClean="0">
                <a:latin typeface="+mn-lt"/>
              </a:rPr>
              <a:t>: 	Pay for reporting applies to all 33 measures</a:t>
            </a:r>
          </a:p>
          <a:p>
            <a:pPr lvl="1"/>
            <a:endParaRPr lang="en-US" sz="1050" dirty="0" smtClean="0">
              <a:latin typeface="+mn-lt"/>
            </a:endParaRPr>
          </a:p>
          <a:p>
            <a:pPr lvl="1"/>
            <a:endParaRPr lang="en-US" sz="1050" dirty="0" smtClean="0">
              <a:latin typeface="+mn-lt"/>
            </a:endParaRPr>
          </a:p>
          <a:p>
            <a:pPr lvl="1" defTabSz="1549400"/>
            <a:r>
              <a:rPr lang="en-US" sz="1800" u="sng" dirty="0" smtClean="0">
                <a:latin typeface="+mn-lt"/>
              </a:rPr>
              <a:t>Year 2</a:t>
            </a:r>
            <a:r>
              <a:rPr lang="en-US" sz="1800" dirty="0" smtClean="0">
                <a:latin typeface="+mn-lt"/>
              </a:rPr>
              <a:t>: 	Pay for performance applies to 25 measures; pay for reporting 	applies to 8 measures</a:t>
            </a:r>
          </a:p>
          <a:p>
            <a:pPr lvl="1"/>
            <a:endParaRPr lang="en-US" sz="1050" dirty="0" smtClean="0">
              <a:latin typeface="+mn-lt"/>
            </a:endParaRPr>
          </a:p>
          <a:p>
            <a:pPr lvl="1"/>
            <a:endParaRPr lang="en-US" sz="1050" dirty="0" smtClean="0">
              <a:latin typeface="+mn-lt"/>
            </a:endParaRPr>
          </a:p>
          <a:p>
            <a:pPr lvl="1" defTabSz="1549400"/>
            <a:r>
              <a:rPr lang="en-US" sz="1800" u="sng" dirty="0" smtClean="0">
                <a:latin typeface="+mn-lt"/>
              </a:rPr>
              <a:t>Year 3</a:t>
            </a:r>
            <a:r>
              <a:rPr lang="en-US" sz="1800" dirty="0" smtClean="0">
                <a:latin typeface="+mn-lt"/>
              </a:rPr>
              <a:t>: 	Pay for performance applies to 32 measures; pay for reporting 	applies to 1 measure - a survey measure of functional status</a:t>
            </a:r>
          </a:p>
          <a:p>
            <a:pPr lvl="1"/>
            <a:endParaRPr lang="en-US" sz="1800" dirty="0" smtClean="0">
              <a:latin typeface="+mn-lt"/>
            </a:endParaRPr>
          </a:p>
          <a:p>
            <a:pPr lvl="1"/>
            <a:endParaRPr lang="en-US" sz="1800" dirty="0" smtClean="0">
              <a:latin typeface="+mn-lt"/>
            </a:endParaRPr>
          </a:p>
          <a:p>
            <a:endParaRPr lang="en-US" sz="1800" dirty="0" smtClean="0"/>
          </a:p>
          <a:p>
            <a:pPr lvl="1">
              <a:spcBef>
                <a:spcPts val="0"/>
              </a:spcBef>
            </a:pPr>
            <a:endParaRPr lang="en-US" sz="1600" dirty="0" smtClean="0">
              <a:solidFill>
                <a:prstClr val="black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endParaRPr lang="en-US" sz="1200" dirty="0" smtClean="0"/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endParaRPr lang="en-US" sz="2000" dirty="0" smtClean="0"/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The Accountable Care Organization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14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i="1" dirty="0" smtClean="0">
                <a:solidFill>
                  <a:prstClr val="black"/>
                </a:solidFill>
              </a:rPr>
              <a:t>Connecting All Aspects of the Medication-Use Continuum</a:t>
            </a:r>
            <a:endParaRPr lang="en-US" i="1" dirty="0" smtClean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79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The Accountable Care Organization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14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i="1" dirty="0" smtClean="0">
                <a:solidFill>
                  <a:prstClr val="black"/>
                </a:solidFill>
              </a:rPr>
              <a:t>Connecting All Aspects of the Medication-Use Continuum</a:t>
            </a:r>
            <a:r>
              <a:rPr lang="en-US" sz="2000" b="1" i="1" baseline="30000" dirty="0" smtClean="0">
                <a:solidFill>
                  <a:prstClr val="black"/>
                </a:solidFill>
              </a:rPr>
              <a:t>11</a:t>
            </a:r>
            <a:endParaRPr lang="en-US" i="1" baseline="30000" dirty="0" smtClean="0">
              <a:solidFill>
                <a:prstClr val="black"/>
              </a:solidFill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858000" cy="449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162800" y="1676400"/>
            <a:ext cx="533400" cy="304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07180355"/>
              </p:ext>
            </p:extLst>
          </p:nvPr>
        </p:nvGraphicFramePr>
        <p:xfrm>
          <a:off x="304800" y="12192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81000" y="274638"/>
            <a:ext cx="8305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5794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5638800" cy="46329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ASHP ACO Task Force</a:t>
            </a:r>
            <a:r>
              <a:rPr lang="en-US" sz="2000" baseline="30000" dirty="0" smtClean="0"/>
              <a:t>12</a:t>
            </a:r>
            <a:endParaRPr lang="en-US" sz="1000" baseline="30000" dirty="0" smtClean="0"/>
          </a:p>
          <a:p>
            <a:pPr>
              <a:buNone/>
            </a:pPr>
            <a:endParaRPr lang="en-US" sz="200" b="1" dirty="0" smtClean="0"/>
          </a:p>
          <a:p>
            <a:pPr marL="177800" indent="-177800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13 individuals with administrative and clinical experience with ACOs in various health care settings</a:t>
            </a:r>
          </a:p>
          <a:p>
            <a:pPr marL="406400" lvl="1" indent="-228600"/>
            <a:r>
              <a:rPr lang="en-US" sz="2000" b="1" u="sng" dirty="0" smtClean="0">
                <a:solidFill>
                  <a:schemeClr val="tx1"/>
                </a:solidFill>
                <a:latin typeface="+mn-lt"/>
              </a:rPr>
              <a:t>Purpose: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 To explore how pharmacy can improve medication use in </a:t>
            </a:r>
            <a:r>
              <a:rPr lang="en-US" sz="2000" dirty="0" smtClean="0">
                <a:latin typeface="+mn-lt"/>
              </a:rPr>
              <a:t>the ACO model</a:t>
            </a:r>
          </a:p>
          <a:p>
            <a:pPr marL="406400" lvl="1" indent="-228600"/>
            <a:r>
              <a:rPr lang="en-US" sz="2000" b="1" u="sng" dirty="0" smtClean="0">
                <a:latin typeface="+mn-lt"/>
              </a:rPr>
              <a:t>Goals</a:t>
            </a:r>
            <a:r>
              <a:rPr lang="en-US" sz="2000" dirty="0" smtClean="0">
                <a:latin typeface="+mn-lt"/>
              </a:rPr>
              <a:t>:</a:t>
            </a:r>
          </a:p>
          <a:p>
            <a:pPr marL="685800" lvl="2" indent="-279400"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Improve medication outcomes in and across all sites of care</a:t>
            </a:r>
          </a:p>
          <a:p>
            <a:pPr marL="685800" lvl="2" indent="-279400"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Reduce admissions and readmissions</a:t>
            </a:r>
          </a:p>
          <a:p>
            <a:pPr marL="685800" lvl="2" indent="-279400"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Improve clinical processes of care</a:t>
            </a:r>
          </a:p>
          <a:p>
            <a:pPr marL="685800" lvl="2" indent="-279400"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Enhance patient experience</a:t>
            </a:r>
          </a:p>
          <a:p>
            <a:pPr marL="685800" lvl="2" indent="-279400">
              <a:buFont typeface="Courier New" pitchFamily="49" charset="0"/>
              <a:buChar char="o"/>
            </a:pPr>
            <a:r>
              <a:rPr lang="en-US" dirty="0" smtClean="0">
                <a:latin typeface="+mn-lt"/>
              </a:rPr>
              <a:t>Reduce cost of care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marL="406400" lvl="1" indent="-228600"/>
            <a:endParaRPr lang="en-US" sz="700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The Accountable Care Organization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14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i="1" dirty="0" smtClean="0">
                <a:solidFill>
                  <a:prstClr val="black"/>
                </a:solidFill>
              </a:rPr>
              <a:t>Connecting All Aspects of the Medication-Use Continuum</a:t>
            </a:r>
            <a:endParaRPr lang="en-US" i="1" dirty="0" smtClean="0">
              <a:solidFill>
                <a:prstClr val="black"/>
              </a:solidFill>
              <a:sym typeface="Wingdings" pitchFamily="2" charset="2"/>
            </a:endParaRPr>
          </a:p>
        </p:txBody>
      </p:sp>
      <p:pic>
        <p:nvPicPr>
          <p:cNvPr id="7" name="Picture 1" descr="E:\Martha Jefferson Photo Shoot _ Feb2013\Lester_020613_0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6422" y="1981200"/>
            <a:ext cx="2433581" cy="365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9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848600" cy="45567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ASHP ACO Task Force</a:t>
            </a:r>
            <a:r>
              <a:rPr lang="en-US" sz="2000" baseline="30000" dirty="0" smtClean="0">
                <a:solidFill>
                  <a:prstClr val="black"/>
                </a:solidFill>
              </a:rPr>
              <a:t>12</a:t>
            </a:r>
            <a:endParaRPr lang="en-US" sz="1000" dirty="0" smtClean="0">
              <a:solidFill>
                <a:prstClr val="black"/>
              </a:solidFill>
            </a:endParaRPr>
          </a:p>
          <a:p>
            <a:pPr marL="457200" lvl="1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2000" b="1" u="sng" dirty="0" smtClean="0">
                <a:solidFill>
                  <a:prstClr val="black"/>
                </a:solidFill>
                <a:latin typeface="+mn-lt"/>
              </a:rPr>
              <a:t>Recommendations</a:t>
            </a:r>
            <a:r>
              <a:rPr lang="en-US" sz="2000" b="1" i="1" u="sng" dirty="0" smtClean="0">
                <a:solidFill>
                  <a:prstClr val="black"/>
                </a:solidFill>
                <a:latin typeface="+mn-lt"/>
              </a:rPr>
              <a:t>:</a:t>
            </a:r>
            <a:endParaRPr lang="en-US" sz="2000" b="1" i="1" dirty="0" smtClean="0">
              <a:latin typeface="+mn-lt"/>
            </a:endParaRPr>
          </a:p>
          <a:p>
            <a:pPr marL="800100" lvl="3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Pharmacists need to more fully participate in ACO care design and provision</a:t>
            </a:r>
          </a:p>
          <a:p>
            <a:pPr marL="800100" lvl="3" indent="-342900">
              <a:spcBef>
                <a:spcPts val="0"/>
              </a:spcBef>
              <a:buFont typeface="Courier New" pitchFamily="49" charset="0"/>
              <a:buChar char="o"/>
            </a:pPr>
            <a:endParaRPr lang="en-US" sz="2000" dirty="0" smtClean="0">
              <a:latin typeface="+mn-lt"/>
            </a:endParaRPr>
          </a:p>
          <a:p>
            <a:pPr marL="800100" lvl="3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Identify and focus on high-risk patients and communicate across the health care continuum</a:t>
            </a:r>
          </a:p>
          <a:p>
            <a:pPr marL="800100" lvl="3" indent="-342900">
              <a:spcBef>
                <a:spcPts val="0"/>
              </a:spcBef>
              <a:buFont typeface="Courier New" pitchFamily="49" charset="0"/>
              <a:buChar char="o"/>
            </a:pPr>
            <a:endParaRPr lang="en-US" sz="2000" dirty="0" smtClean="0">
              <a:latin typeface="+mn-lt"/>
            </a:endParaRPr>
          </a:p>
          <a:p>
            <a:pPr marL="800100" lvl="3" indent="-342900">
              <a:spcBef>
                <a:spcPts val="0"/>
              </a:spcBef>
              <a:buFont typeface="Courier New" pitchFamily="49" charset="0"/>
              <a:buChar char="o"/>
            </a:pPr>
            <a:endParaRPr lang="en-US" sz="500" dirty="0" smtClean="0">
              <a:latin typeface="+mn-lt"/>
            </a:endParaRPr>
          </a:p>
          <a:p>
            <a:pPr marL="800100" lvl="3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Measure quality and financial impact of pharmacist on the ACO</a:t>
            </a:r>
          </a:p>
          <a:p>
            <a:pPr marL="800100" lvl="3" indent="-342900">
              <a:spcBef>
                <a:spcPts val="0"/>
              </a:spcBef>
              <a:buFont typeface="Courier New" pitchFamily="49" charset="0"/>
              <a:buChar char="o"/>
            </a:pPr>
            <a:endParaRPr lang="en-US" sz="500" dirty="0" smtClean="0">
              <a:latin typeface="+mn-lt"/>
            </a:endParaRPr>
          </a:p>
          <a:p>
            <a:pPr lvl="4">
              <a:spcBef>
                <a:spcPts val="0"/>
              </a:spcBef>
              <a:buClr>
                <a:srgbClr val="9FB8CD"/>
              </a:buClr>
              <a:buNone/>
            </a:pPr>
            <a:endParaRPr lang="en-US" sz="1800" b="1" u="sng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The Accountable Care Organization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i="1" dirty="0" smtClean="0">
                <a:solidFill>
                  <a:prstClr val="black"/>
                </a:solidFill>
              </a:rPr>
              <a:t>Connecting All Aspects of the Medication-Use Continuum</a:t>
            </a:r>
            <a:endParaRPr lang="en-US" i="1" dirty="0" smtClean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44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848600" cy="45567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ASHP ACO Task Force</a:t>
            </a:r>
            <a:r>
              <a:rPr lang="en-US" sz="2000" baseline="30000" dirty="0" smtClean="0">
                <a:solidFill>
                  <a:prstClr val="black"/>
                </a:solidFill>
              </a:rPr>
              <a:t>12</a:t>
            </a:r>
            <a:endParaRPr lang="en-US" sz="1000" dirty="0" smtClean="0">
              <a:solidFill>
                <a:prstClr val="black"/>
              </a:solidFill>
            </a:endParaRPr>
          </a:p>
          <a:p>
            <a:pPr marL="457200" lvl="1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2000" b="1" u="sng" dirty="0" smtClean="0">
                <a:solidFill>
                  <a:prstClr val="black"/>
                </a:solidFill>
                <a:latin typeface="+mn-lt"/>
              </a:rPr>
              <a:t>Recommendations</a:t>
            </a:r>
            <a:r>
              <a:rPr lang="en-US" sz="2000" b="1" i="1" u="sng" dirty="0" smtClean="0">
                <a:solidFill>
                  <a:prstClr val="black"/>
                </a:solidFill>
                <a:latin typeface="+mn-lt"/>
              </a:rPr>
              <a:t>:</a:t>
            </a:r>
            <a:endParaRPr lang="en-US" sz="2000" b="1" i="1" dirty="0" smtClean="0">
              <a:latin typeface="+mn-lt"/>
            </a:endParaRPr>
          </a:p>
          <a:p>
            <a:pPr marL="800100" lvl="3" indent="-342900">
              <a:spcBef>
                <a:spcPts val="0"/>
              </a:spcBef>
              <a:buFont typeface="Courier New" pitchFamily="49" charset="0"/>
              <a:buChar char="o"/>
            </a:pPr>
            <a:endParaRPr lang="en-US" sz="500" dirty="0" smtClean="0">
              <a:latin typeface="+mn-lt"/>
            </a:endParaRPr>
          </a:p>
          <a:p>
            <a:pPr marL="800100" lvl="3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Redesign pharmacy services – “System of Care” Model</a:t>
            </a:r>
          </a:p>
          <a:p>
            <a:pPr marL="1143000" lvl="4" indent="-342900">
              <a:spcBef>
                <a:spcPts val="0"/>
              </a:spcBef>
              <a:buFont typeface="Courier New" pitchFamily="49" charset="0"/>
              <a:buChar char="o"/>
            </a:pPr>
            <a:endParaRPr lang="en-US" sz="1000" dirty="0" smtClean="0"/>
          </a:p>
          <a:p>
            <a:pPr marL="1143000" lvl="4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Deploy appropriate pharmacy resources across multiple settings</a:t>
            </a:r>
          </a:p>
          <a:p>
            <a:pPr marL="1143000" lvl="4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Allocate budgets based on:</a:t>
            </a:r>
          </a:p>
          <a:p>
            <a:pPr marL="1143000" lvl="4" indent="-342900">
              <a:spcBef>
                <a:spcPts val="0"/>
              </a:spcBef>
              <a:buFont typeface="Courier New" pitchFamily="49" charset="0"/>
              <a:buChar char="o"/>
            </a:pPr>
            <a:endParaRPr lang="en-US" sz="2000" dirty="0" smtClean="0"/>
          </a:p>
          <a:p>
            <a:pPr marL="1143000" lvl="4" indent="-342900">
              <a:spcBef>
                <a:spcPts val="0"/>
              </a:spcBef>
              <a:buFont typeface="Courier New" pitchFamily="49" charset="0"/>
              <a:buChar char="o"/>
            </a:pPr>
            <a:endParaRPr lang="en-US" sz="2000" dirty="0" smtClean="0"/>
          </a:p>
          <a:p>
            <a:pPr marL="1143000" lvl="4" indent="-342900">
              <a:spcBef>
                <a:spcPts val="0"/>
              </a:spcBef>
              <a:buFont typeface="Courier New" pitchFamily="49" charset="0"/>
              <a:buChar char="o"/>
            </a:pPr>
            <a:endParaRPr lang="en-US" sz="2000" dirty="0" smtClean="0"/>
          </a:p>
          <a:p>
            <a:pPr marL="800100" lvl="3" indent="-3429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endParaRPr lang="en-US" sz="2000" dirty="0" smtClean="0">
              <a:latin typeface="+mn-lt"/>
            </a:endParaRPr>
          </a:p>
          <a:p>
            <a:pPr marL="800100" lvl="3" indent="-3429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Incorporate automation and technology to improve efficiency, accuracy, and convenience of patient care services</a:t>
            </a:r>
          </a:p>
          <a:p>
            <a:pPr lvl="4">
              <a:spcBef>
                <a:spcPts val="0"/>
              </a:spcBef>
              <a:buClr>
                <a:srgbClr val="9FB8CD"/>
              </a:buClr>
              <a:buNone/>
            </a:pPr>
            <a:endParaRPr lang="en-US" sz="1800" b="1" u="sng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The Accountable Care Organization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66800" y="3657600"/>
          <a:ext cx="670560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/>
                <a:gridCol w="2819400"/>
              </a:tblGrid>
              <a:tr h="762000">
                <a:tc>
                  <a:txBody>
                    <a:bodyPr/>
                    <a:lstStyle/>
                    <a:p>
                      <a:pPr marL="914400" lvl="5" indent="-279400">
                        <a:spcBef>
                          <a:spcPts val="0"/>
                        </a:spcBef>
                        <a:buFont typeface="Courier New" pitchFamily="49" charset="0"/>
                        <a:buChar char="o"/>
                      </a:pPr>
                      <a:r>
                        <a:rPr lang="en-US" sz="2000" dirty="0" smtClean="0"/>
                        <a:t>Disease</a:t>
                      </a:r>
                    </a:p>
                    <a:p>
                      <a:pPr marL="914400" lvl="5" indent="-279400">
                        <a:spcBef>
                          <a:spcPts val="0"/>
                        </a:spcBef>
                        <a:buFont typeface="Courier New" pitchFamily="49" charset="0"/>
                        <a:buChar char="o"/>
                      </a:pPr>
                      <a:r>
                        <a:rPr lang="en-US" sz="2000" dirty="0" smtClean="0"/>
                        <a:t>Interventions Required</a:t>
                      </a:r>
                    </a:p>
                    <a:p>
                      <a:pPr marL="914400" lvl="5" indent="-279400">
                        <a:spcBef>
                          <a:spcPts val="0"/>
                        </a:spcBef>
                        <a:buFont typeface="Courier New" pitchFamily="49" charset="0"/>
                        <a:buChar char="o"/>
                      </a:pPr>
                      <a:r>
                        <a:rPr lang="en-US" sz="2000" dirty="0" smtClean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lvl="5" indent="-279400">
                        <a:spcBef>
                          <a:spcPts val="0"/>
                        </a:spcBef>
                        <a:buFont typeface="Courier New" pitchFamily="49" charset="0"/>
                        <a:buNone/>
                      </a:pP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914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i="1" dirty="0" smtClean="0">
                <a:solidFill>
                  <a:prstClr val="black"/>
                </a:solidFill>
              </a:rPr>
              <a:t>Connecting All Aspects of the Medication-Use Continuum</a:t>
            </a:r>
            <a:endParaRPr lang="en-US" i="1" dirty="0" smtClean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09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848600" cy="45567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New Trends and Developments</a:t>
            </a:r>
            <a:r>
              <a:rPr lang="en-US" sz="2000" baseline="30000" dirty="0" smtClean="0">
                <a:solidFill>
                  <a:prstClr val="black"/>
                </a:solidFill>
              </a:rPr>
              <a:t>13</a:t>
            </a:r>
            <a:endParaRPr lang="en-US" sz="1000" dirty="0" smtClean="0">
              <a:solidFill>
                <a:prstClr val="black"/>
              </a:solidFill>
            </a:endParaRPr>
          </a:p>
          <a:p>
            <a:pPr marL="177800" lvl="1" indent="-1778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2000" b="1" u="sng" dirty="0" smtClean="0">
                <a:solidFill>
                  <a:prstClr val="black"/>
                </a:solidFill>
                <a:latin typeface="+mn-lt"/>
              </a:rPr>
              <a:t>ACO Pioneers – Mixed Reviews</a:t>
            </a:r>
          </a:p>
          <a:p>
            <a:pPr marL="457200" lvl="1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endParaRPr lang="en-US" sz="700" dirty="0" smtClean="0">
              <a:solidFill>
                <a:prstClr val="black"/>
              </a:solidFill>
              <a:latin typeface="+mn-lt"/>
            </a:endParaRPr>
          </a:p>
          <a:p>
            <a:pPr marL="457200" lvl="1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Some Success</a:t>
            </a:r>
          </a:p>
          <a:p>
            <a:pPr marL="857250" lvl="2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Gross savings: $87.6 million in 2012</a:t>
            </a:r>
          </a:p>
          <a:p>
            <a:pPr marL="857250" lvl="2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Improved quality and performance for Medicare patients in 15 quality measures</a:t>
            </a:r>
          </a:p>
          <a:p>
            <a:pPr marL="857250" lvl="2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For 670,000 Medicare beneficiaries in Pioneer ACOs, spending grew by only 0.3% vs 0.8% in conventional Medicare</a:t>
            </a:r>
            <a:endParaRPr lang="en-US" dirty="0">
              <a:solidFill>
                <a:prstClr val="black"/>
              </a:solidFill>
            </a:endParaRPr>
          </a:p>
          <a:p>
            <a:pPr marL="457200" lvl="1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endParaRPr lang="en-US" sz="1000" dirty="0" smtClean="0">
              <a:solidFill>
                <a:prstClr val="black"/>
              </a:solidFill>
              <a:latin typeface="+mn-lt"/>
            </a:endParaRPr>
          </a:p>
          <a:p>
            <a:pPr marL="457200" lvl="1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Not so Successful</a:t>
            </a:r>
          </a:p>
          <a:p>
            <a:pPr marL="863600" lvl="1" indent="-2921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9 of 32 Pioneers will be leaving ACO program</a:t>
            </a:r>
          </a:p>
          <a:p>
            <a:pPr marL="863600" lvl="1" indent="-2921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13 Pioneers had shared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Medicare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savings</a:t>
            </a:r>
          </a:p>
          <a:p>
            <a:pPr marL="863600" lvl="1" indent="-2921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2 Pioneers owe Medicare program $4 million</a:t>
            </a:r>
            <a:endParaRPr lang="en-US" sz="2000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The Accountable Care Organization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i="1" dirty="0" smtClean="0">
                <a:solidFill>
                  <a:prstClr val="black"/>
                </a:solidFill>
              </a:rPr>
              <a:t>Connecting All Aspects of the Medication-Use Continuum</a:t>
            </a:r>
            <a:endParaRPr lang="en-US" i="1" dirty="0" smtClean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30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848600" cy="45567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New Trends and Developments</a:t>
            </a:r>
            <a:r>
              <a:rPr lang="en-US" sz="2000" baseline="30000" dirty="0" smtClean="0">
                <a:solidFill>
                  <a:prstClr val="black"/>
                </a:solidFill>
              </a:rPr>
              <a:t>14</a:t>
            </a:r>
            <a:endParaRPr lang="en-US" sz="1000" dirty="0" smtClean="0">
              <a:solidFill>
                <a:prstClr val="black"/>
              </a:solidFill>
            </a:endParaRPr>
          </a:p>
          <a:p>
            <a:pPr marL="457200" lvl="1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2000" b="1" dirty="0" smtClean="0">
                <a:solidFill>
                  <a:prstClr val="black"/>
                </a:solidFill>
                <a:latin typeface="+mn-lt"/>
              </a:rPr>
              <a:t>Hospital-Owned Insurance Plans:</a:t>
            </a:r>
          </a:p>
          <a:p>
            <a:pPr marL="857250" lvl="2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1600" dirty="0" smtClean="0"/>
              <a:t>Lower premiums; collected directly from patient</a:t>
            </a:r>
          </a:p>
          <a:p>
            <a:pPr marL="857250" lvl="2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1600" dirty="0" smtClean="0"/>
              <a:t>Eliminate health insurance companies – “middlemen”</a:t>
            </a:r>
          </a:p>
          <a:p>
            <a:pPr marL="857250" lvl="2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1600" dirty="0" smtClean="0"/>
              <a:t>Providers limited to particular health-system</a:t>
            </a:r>
            <a:endParaRPr lang="en-US" sz="1600" dirty="0"/>
          </a:p>
          <a:p>
            <a:pPr marL="857250" lvl="2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1600" dirty="0" smtClean="0"/>
              <a:t>18% of hospitals currently own health insurance companies</a:t>
            </a:r>
          </a:p>
          <a:p>
            <a:pPr marL="857250" lvl="2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1600" dirty="0" smtClean="0"/>
              <a:t>28% of hospitals expect to launch insurance plans within 5 years</a:t>
            </a:r>
          </a:p>
          <a:p>
            <a:pPr marL="857250" lvl="2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1600" i="1" u="sng" dirty="0" smtClean="0"/>
              <a:t>New health plans may soon be offered on the Affordable Care Act’s health insurance exchanges</a:t>
            </a:r>
          </a:p>
          <a:p>
            <a:pPr marL="571500" lvl="3" indent="0">
              <a:spcBef>
                <a:spcPts val="0"/>
              </a:spcBef>
              <a:buNone/>
            </a:pPr>
            <a:endParaRPr lang="en-US" sz="1050" dirty="0" smtClean="0">
              <a:latin typeface="+mn-lt"/>
            </a:endParaRPr>
          </a:p>
          <a:p>
            <a:pPr marL="457200" lvl="1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2000" b="1" dirty="0" smtClean="0">
                <a:solidFill>
                  <a:prstClr val="black"/>
                </a:solidFill>
                <a:latin typeface="Arial"/>
              </a:rPr>
              <a:t>Example:</a:t>
            </a:r>
          </a:p>
          <a:p>
            <a:pPr marL="857250" lvl="2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sz="1600" b="1" dirty="0" smtClean="0">
                <a:solidFill>
                  <a:prstClr val="black"/>
                </a:solidFill>
                <a:latin typeface="Arial"/>
              </a:rPr>
              <a:t>University of Pittsburgh Medical Center</a:t>
            </a:r>
          </a:p>
          <a:p>
            <a:pPr marL="1314450" lvl="3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Tiny start-up to now dominant health plan in western PA</a:t>
            </a:r>
          </a:p>
          <a:p>
            <a:pPr marL="1314450" lvl="3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Cost savings:</a:t>
            </a:r>
          </a:p>
          <a:p>
            <a:pPr marL="1600200" lvl="4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Medical services costs have increased  2% annually compared to 5.5-7.0% annually around the country</a:t>
            </a:r>
          </a:p>
          <a:p>
            <a:pPr marL="1600200" lvl="4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  <a:latin typeface="Arial"/>
              </a:rPr>
              <a:t>Own and sell proprietary software to assist other hospital-run plans to run health plan (such as phone operators to handle claims)</a:t>
            </a:r>
          </a:p>
          <a:p>
            <a:pPr marL="1771650" lvl="4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endParaRPr lang="en-US" dirty="0" smtClean="0">
              <a:solidFill>
                <a:prstClr val="black"/>
              </a:solidFill>
              <a:latin typeface="Arial"/>
            </a:endParaRPr>
          </a:p>
          <a:p>
            <a:pPr marL="1314450" lvl="3" indent="-279400">
              <a:spcBef>
                <a:spcPts val="0"/>
              </a:spcBef>
              <a:buClr>
                <a:srgbClr val="9FB8CD"/>
              </a:buClr>
              <a:buFont typeface="Courier New" pitchFamily="49" charset="0"/>
              <a:buChar char="o"/>
            </a:pPr>
            <a:endParaRPr lang="en-US" dirty="0">
              <a:solidFill>
                <a:prstClr val="black"/>
              </a:solidFill>
              <a:latin typeface="Arial"/>
            </a:endParaRPr>
          </a:p>
          <a:p>
            <a:pPr marL="571500" lvl="3" indent="0">
              <a:spcBef>
                <a:spcPts val="0"/>
              </a:spcBef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The Accountable Care Organization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i="1" dirty="0" smtClean="0">
                <a:solidFill>
                  <a:prstClr val="black"/>
                </a:solidFill>
              </a:rPr>
              <a:t>Connecting All Aspects of the Medication-Use Continuum</a:t>
            </a:r>
            <a:endParaRPr lang="en-US" i="1" dirty="0" smtClean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845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Enhancing the Public’s Understanding of the Vital Role of the Pharmacist in their Care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5791200" cy="4876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Patients need increased understanding of what pharmacists provide to improve medication outcomes, decrease adverse drug events, enhance safety and control the cost of their care</a:t>
            </a:r>
            <a:endParaRPr lang="en-US" sz="1000" dirty="0" smtClean="0"/>
          </a:p>
          <a:p>
            <a:pPr>
              <a:spcBef>
                <a:spcPts val="0"/>
              </a:spcBef>
            </a:pPr>
            <a:endParaRPr lang="en-US" sz="7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With this understanding, they will insist on access to the full services of pharmacists from employers and payors</a:t>
            </a:r>
            <a:endParaRPr lang="en-US" sz="700" dirty="0" smtClean="0"/>
          </a:p>
          <a:p>
            <a:pPr>
              <a:spcBef>
                <a:spcPts val="0"/>
              </a:spcBef>
            </a:pPr>
            <a:endParaRPr lang="en-US" sz="700" dirty="0" smtClean="0"/>
          </a:p>
          <a:p>
            <a:pPr lvl="0"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Simultaneously, we should make the case to private and public payors that pharmacists will: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Decrease health care costs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Greatly expand access to care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Improve patient satisfaction</a:t>
            </a:r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0" y="503238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Enhancing the Public’s Understanding of the Vital Role of the Pharmacist in their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810" y="2438400"/>
            <a:ext cx="2341529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8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0240"/>
            <a:ext cx="8229600" cy="4404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National publically reported quality measures and initiatives should expand and:</a:t>
            </a:r>
            <a:endParaRPr lang="en-US" sz="1200" dirty="0" smtClean="0"/>
          </a:p>
          <a:p>
            <a:pPr>
              <a:spcBef>
                <a:spcPts val="0"/>
              </a:spcBef>
            </a:pPr>
            <a:endParaRPr lang="en-US" sz="11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Include additional metrics related to optimal medication use </a:t>
            </a:r>
          </a:p>
          <a:p>
            <a:pPr lvl="1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Include measuring patient’s understanding of their medication therapy </a:t>
            </a:r>
          </a:p>
          <a:p>
            <a:pPr lvl="1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Track appropriate monitoring and follow-up for important medication therapies</a:t>
            </a:r>
          </a:p>
          <a:p>
            <a:pPr lvl="1">
              <a:spcBef>
                <a:spcPts val="0"/>
              </a:spcBef>
            </a:pPr>
            <a:endParaRPr lang="en-US" sz="2000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+mn-lt"/>
              </a:rPr>
              <a:t>Comprehensive pharmacy services should be included in the CMS Value Based purchasing program</a:t>
            </a:r>
          </a:p>
          <a:p>
            <a:pPr lvl="1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900" dirty="0" smtClean="0"/>
          </a:p>
          <a:p>
            <a:pPr>
              <a:spcBef>
                <a:spcPts val="0"/>
              </a:spcBef>
            </a:pPr>
            <a:endParaRPr lang="en-US" sz="900" dirty="0" smtClean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Enhancing the Public’s Understanding of the Vital Role of the Pharmacist in their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567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900" dirty="0" smtClean="0"/>
          </a:p>
          <a:p>
            <a:pPr>
              <a:spcBef>
                <a:spcPts val="0"/>
              </a:spcBef>
              <a:buNone/>
            </a:pPr>
            <a:endParaRPr lang="en-US" sz="900" dirty="0" smtClean="0"/>
          </a:p>
          <a:p>
            <a:pPr>
              <a:spcBef>
                <a:spcPts val="0"/>
              </a:spcBef>
              <a:buNone/>
            </a:pPr>
            <a:endParaRPr lang="en-US" sz="9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Pharmacists are the most accessible health care professionals and should be utilized as such to play a much larger role in primary care and the management of chronic disease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Educate all patients on admissions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 lvl="1">
              <a:spcBef>
                <a:spcPts val="0"/>
              </a:spcBef>
              <a:buNone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Enhancing the Public’s Understanding of the Vital Role of the Pharmacist in their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09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Obtaining Provider Status 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Pharmacists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A Fundamental Issue for </a:t>
            </a:r>
            <a:r>
              <a:rPr lang="en-US" sz="3200" b="1" i="1" dirty="0" smtClean="0"/>
              <a:t>Pharmacists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7302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9906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81000" y="274638"/>
            <a:ext cx="8305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497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72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endParaRPr lang="en-US" sz="1800" b="1" dirty="0" smtClean="0"/>
          </a:p>
          <a:p>
            <a:pPr>
              <a:spcBef>
                <a:spcPts val="0"/>
              </a:spcBef>
            </a:pPr>
            <a:endParaRPr lang="en-US" sz="1400" dirty="0" smtClean="0"/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305800" cy="47853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it </a:t>
            </a:r>
            <a:r>
              <a:rPr lang="en-US" sz="2400" b="1" dirty="0" smtClean="0"/>
              <a:t>Important for the Pharmacists?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kumimoji="0" lang="en-US" sz="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Absence reduces visibility</a:t>
            </a:r>
            <a:r>
              <a:rPr lang="en-US" sz="2000" noProof="0" dirty="0" smtClean="0"/>
              <a:t> </a:t>
            </a:r>
            <a:r>
              <a:rPr lang="en-US" sz="2000" noProof="0" dirty="0" smtClean="0">
                <a:sym typeface="Wingdings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Implies secondary role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/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mpedes care provision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5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Extensive documentation of need and improvement in outcomes, cost, and access when pharmacists provide clinical services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5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Pharmacists practicing in clinics and expansion of services offered in community pharmacies will require financial support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dirty="0" smtClean="0"/>
          </a:p>
          <a:p>
            <a:pPr marL="731520" lvl="1" indent="-274320">
              <a:buClr>
                <a:schemeClr val="accent1"/>
              </a:buClr>
              <a:buSzPct val="76000"/>
              <a:buFont typeface="Wingdings 3"/>
              <a:buChar char="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50838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Provider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Status – A Fundamental Issue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Pharmacists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057400"/>
            <a:ext cx="8229600" cy="913070"/>
          </a:xfrm>
          <a:prstGeom prst="rect">
            <a:avLst/>
          </a:prstGeom>
          <a:solidFill>
            <a:srgbClr val="0070C0"/>
          </a:solidFill>
          <a:ln w="101600">
            <a:solidFill>
              <a:srgbClr val="97C408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issue for full professionalization</a:t>
            </a:r>
            <a:endParaRPr lang="en-US" sz="2000" b="1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72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endParaRPr lang="en-US" sz="1800" b="1" dirty="0" smtClean="0"/>
          </a:p>
          <a:p>
            <a:pPr>
              <a:spcBef>
                <a:spcPts val="0"/>
              </a:spcBef>
            </a:pPr>
            <a:endParaRPr lang="en-US" sz="1400" dirty="0" smtClean="0"/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5791200" cy="47853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is </a:t>
            </a:r>
            <a:r>
              <a:rPr lang="en-US" sz="2400" b="1" dirty="0" smtClean="0"/>
              <a:t>it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Important for </a:t>
            </a:r>
          </a:p>
          <a:p>
            <a:pPr>
              <a:buClr>
                <a:schemeClr val="accent1"/>
              </a:buClr>
              <a:buSzPct val="76000"/>
              <a:defRPr/>
            </a:pPr>
            <a:r>
              <a:rPr lang="en-US" sz="2400" b="1" dirty="0"/>
              <a:t>Pharmacists</a:t>
            </a:r>
            <a:r>
              <a:rPr lang="en-US" sz="2400" b="1" dirty="0" smtClean="0"/>
              <a:t>? (cont.)</a:t>
            </a:r>
            <a:endParaRPr lang="en-US" sz="900" baseline="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baseline="0" dirty="0" smtClean="0"/>
              <a:t>Need</a:t>
            </a:r>
            <a:r>
              <a:rPr lang="en-US" sz="2000" dirty="0" smtClean="0"/>
              <a:t> pharmacists to provide primary care and manage chronic disease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9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Also opportunities for new care models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9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Pharmacists have and can: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Improve outcomes of care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Enhance medication safety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Reduce costs of care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Expand access to care</a:t>
            </a:r>
          </a:p>
          <a:p>
            <a:pPr marL="800100" lvl="1" indent="-342900">
              <a:buFont typeface="Courier New" pitchFamily="49" charset="0"/>
              <a:buChar char="o"/>
            </a:pPr>
            <a:endParaRPr lang="en-US" sz="600" dirty="0" smtClean="0">
              <a:solidFill>
                <a:prstClr val="black"/>
              </a:solidFill>
            </a:endParaRPr>
          </a:p>
          <a:p>
            <a:pPr marL="1257300" lvl="2" indent="-342900">
              <a:buFont typeface="Courier New" pitchFamily="49" charset="0"/>
              <a:buChar char="o"/>
            </a:pPr>
            <a:r>
              <a:rPr lang="en-US" b="1" i="1" dirty="0" smtClean="0">
                <a:solidFill>
                  <a:srgbClr val="0070C0"/>
                </a:solidFill>
              </a:rPr>
              <a:t>HOWEVER, they are constrained from universally doing so as incentives are inappropriately aligned to provide the necessary workforce</a:t>
            </a:r>
            <a:endParaRPr lang="en-US" sz="2000" b="1" i="1" dirty="0" smtClean="0">
              <a:solidFill>
                <a:srgbClr val="0070C0"/>
              </a:solidFill>
            </a:endParaRPr>
          </a:p>
          <a:p>
            <a:pPr marL="1257300" lvl="2" indent="-342900">
              <a:buFont typeface="Courier New" pitchFamily="49" charset="0"/>
              <a:buChar char="o"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731520" lvl="1" indent="-274320"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dirty="0" smtClean="0"/>
          </a:p>
          <a:p>
            <a:pPr marL="731520" lvl="1" indent="-274320">
              <a:buClr>
                <a:schemeClr val="accent1"/>
              </a:buClr>
              <a:buSzPct val="76000"/>
              <a:buFont typeface="Wingdings 3"/>
              <a:buChar char=""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857"/>
          <a:stretch>
            <a:fillRect/>
          </a:stretch>
        </p:blipFill>
        <p:spPr bwMode="auto">
          <a:xfrm>
            <a:off x="6418671" y="1828800"/>
            <a:ext cx="2112197" cy="2924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50838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Provider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Status – A Fundamental Issue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Pharmacists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82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Implications for Pharmacists Regarding the Patient Protection and Affordable Care Act Roll-out</a:t>
            </a:r>
            <a:r>
              <a:rPr lang="en-US" sz="1800" b="1" baseline="30000" dirty="0">
                <a:latin typeface="Arial" pitchFamily="34" charset="0"/>
                <a:cs typeface="Arial" pitchFamily="34" charset="0"/>
              </a:rPr>
              <a:t>15</a:t>
            </a:r>
          </a:p>
          <a:p>
            <a:pPr lvl="0"/>
            <a:r>
              <a:rPr lang="en-US" sz="1800" dirty="0" smtClean="0"/>
              <a:t>By 2014 -- 30 </a:t>
            </a:r>
            <a:r>
              <a:rPr lang="en-US" sz="1800" dirty="0"/>
              <a:t>m</a:t>
            </a:r>
            <a:r>
              <a:rPr lang="en-US" sz="1800" dirty="0" smtClean="0"/>
              <a:t>illion people will gain access to medical care</a:t>
            </a:r>
          </a:p>
          <a:p>
            <a:pPr lvl="0"/>
            <a:endParaRPr lang="en-US" sz="700" dirty="0"/>
          </a:p>
          <a:p>
            <a:pPr lvl="0"/>
            <a:r>
              <a:rPr lang="en-US" sz="1800" dirty="0" smtClean="0"/>
              <a:t>17,000 Primary Care Physicians are currently needed; another 40,000 more by 2025 to care for aging population</a:t>
            </a:r>
          </a:p>
          <a:p>
            <a:pPr lvl="0"/>
            <a:endParaRPr lang="en-US" sz="700" dirty="0" smtClean="0"/>
          </a:p>
          <a:p>
            <a:pPr lvl="0"/>
            <a:r>
              <a:rPr lang="en-US" sz="1800" dirty="0" smtClean="0"/>
              <a:t>Pharmacists represent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highest number of licensed health care providers (approx. 300,000)</a:t>
            </a:r>
          </a:p>
          <a:p>
            <a:pPr lvl="0"/>
            <a:endParaRPr lang="en-US" sz="700" dirty="0" smtClean="0"/>
          </a:p>
          <a:p>
            <a:pPr lvl="0"/>
            <a:r>
              <a:rPr lang="en-US" sz="1800" dirty="0" smtClean="0"/>
              <a:t>Acknowledging pharmacists as non-physician providers in Social Security Act will allow licensed pharmacists to: </a:t>
            </a:r>
          </a:p>
          <a:p>
            <a:pPr lvl="1"/>
            <a:r>
              <a:rPr lang="en-US" sz="1800" dirty="0" smtClean="0">
                <a:latin typeface="+mn-lt"/>
              </a:rPr>
              <a:t>Work collaboratively with physicians and other providers</a:t>
            </a:r>
          </a:p>
          <a:p>
            <a:pPr lvl="1"/>
            <a:r>
              <a:rPr lang="en-US" sz="1800" dirty="0" smtClean="0">
                <a:latin typeface="+mn-lt"/>
              </a:rPr>
              <a:t>Optimize medication therapy in patients</a:t>
            </a:r>
          </a:p>
          <a:p>
            <a:pPr lvl="1"/>
            <a:r>
              <a:rPr lang="en-US" sz="1800" dirty="0" smtClean="0">
                <a:latin typeface="+mn-lt"/>
              </a:rPr>
              <a:t>Deliver best patient-centered care</a:t>
            </a:r>
          </a:p>
          <a:p>
            <a:pPr lvl="0"/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50838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Provider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Status – A Fundamental Issue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Pharmacists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98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077200" cy="47091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Elements of Strategy and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</a:t>
            </a:r>
            <a:endParaRPr kumimoji="0" lang="en-US" sz="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rgbClr val="0539E1"/>
                </a:solidFill>
              </a:rPr>
              <a:t>The Provider Status Coalition</a:t>
            </a:r>
            <a:endParaRPr lang="en-US" sz="2000" dirty="0"/>
          </a:p>
          <a:p>
            <a:pPr lvl="0"/>
            <a:r>
              <a:rPr lang="en-US" sz="2000" dirty="0"/>
              <a:t>     Coalition of Pharmacy Organizations</a:t>
            </a:r>
          </a:p>
          <a:p>
            <a:pPr marL="342900" lvl="0" indent="-342900">
              <a:buFont typeface="Arial" pitchFamily="34" charset="0"/>
              <a:buChar char="•"/>
            </a:pPr>
            <a:endParaRPr kumimoji="0" 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en-US" sz="2000" u="sng" dirty="0" smtClean="0"/>
              <a:t>Actions:</a:t>
            </a:r>
          </a:p>
          <a:p>
            <a:pPr lvl="1"/>
            <a:endParaRPr kumimoji="0" lang="en-US" sz="1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Draft vision, core principles – agree on who are providers and what is provided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8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Obtain independent review of evidence of pharmacists’ value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8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Enlist support of Broader Coalition also including non-pharmacy health care organizations, providers, payors, patients and public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8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/>
              <a:t>Work simultaneously at national, state and local levels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endParaRPr lang="en-US" sz="600" dirty="0" smtClean="0"/>
          </a:p>
          <a:p>
            <a:pPr marL="800100" lvl="1" indent="-342900">
              <a:buFont typeface="Arial" pitchFamily="34" charset="0"/>
              <a:buChar char="•"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1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sz="600" baseline="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sz="600" dirty="0" smtClean="0"/>
          </a:p>
          <a:p>
            <a:pPr marL="731520" lvl="1" indent="-274320">
              <a:buClr>
                <a:schemeClr val="accent1"/>
              </a:buClr>
              <a:buSzPct val="76000"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50838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Provider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Status – A Fundamental Issue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Pharmacists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success-networking.net/wp-content/uploads/2011/07/collaboration-camp.hubsp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366" y="1371600"/>
            <a:ext cx="1557693" cy="1557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29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uccess-networking.net/wp-content/uploads/2011/07/collaboration-camp.hubsp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4267" y="990600"/>
            <a:ext cx="1557693" cy="1557694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47091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Elements of Strategy and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 (cont.)</a:t>
            </a:r>
            <a:endParaRPr kumimoji="0" lang="en-US" sz="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en-US" sz="2000" u="sng" dirty="0" smtClean="0"/>
              <a:t>Actions:</a:t>
            </a:r>
          </a:p>
          <a:p>
            <a:pPr lvl="1"/>
            <a:endParaRPr lang="en-US" sz="600" u="sng" dirty="0" smtClean="0"/>
          </a:p>
          <a:p>
            <a:pPr marL="687388" lvl="3" indent="-225425">
              <a:buFont typeface="Arial" panose="020B0604020202020204" pitchFamily="34" charset="0"/>
              <a:buChar char="•"/>
            </a:pPr>
            <a:r>
              <a:rPr lang="en-US" sz="2000" b="1" dirty="0"/>
              <a:t>Federal Ask -- Amending the Social Security Act to Recognize Pharmacists—Preliminary Considerations</a:t>
            </a:r>
          </a:p>
          <a:p>
            <a:pPr marL="1031875" lvl="4" indent="-344488">
              <a:buFont typeface="Courier New" panose="02070309020205020404" pitchFamily="49" charset="0"/>
              <a:buChar char="o"/>
            </a:pPr>
            <a:r>
              <a:rPr lang="en-US" sz="2000" dirty="0" smtClean="0"/>
              <a:t>Pharmacists </a:t>
            </a:r>
            <a:r>
              <a:rPr lang="en-US" sz="2000" dirty="0"/>
              <a:t>listed as providers in Medicare Part B with a list of specified covered services (SSA Section 1861)</a:t>
            </a:r>
          </a:p>
          <a:p>
            <a:pPr marL="1031875" lvl="4" indent="-344488">
              <a:buFont typeface="Courier New" panose="02070309020205020404" pitchFamily="49" charset="0"/>
              <a:buChar char="o"/>
            </a:pPr>
            <a:r>
              <a:rPr lang="en-US" sz="2000" dirty="0"/>
              <a:t>Additional pharmacists’ services could later be approved by the HHS Secretary </a:t>
            </a:r>
          </a:p>
          <a:p>
            <a:pPr marL="1031875" lvl="4" indent="-344488">
              <a:buFont typeface="Courier New" panose="02070309020205020404" pitchFamily="49" charset="0"/>
              <a:buChar char="o"/>
            </a:pPr>
            <a:r>
              <a:rPr lang="en-US" sz="2000" dirty="0"/>
              <a:t>Pharmacists also listed as providers in ACOs (SSA Section 1899) </a:t>
            </a:r>
          </a:p>
          <a:p>
            <a:pPr marL="1031875" lvl="4" indent="-344488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804863" lvl="4" indent="-342900">
              <a:buFont typeface="Arial" panose="020B0604020202020204" pitchFamily="34" charset="0"/>
              <a:buChar char="•"/>
            </a:pPr>
            <a:r>
              <a:rPr lang="en-US" sz="2000" dirty="0"/>
              <a:t>Obtain mock CBO scores (i.e., estimated cost to the federal budget)</a:t>
            </a:r>
          </a:p>
          <a:p>
            <a:pPr marL="804863" lvl="4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4863" lvl="4" indent="-342900">
              <a:buFont typeface="Arial" panose="020B0604020202020204" pitchFamily="34" charset="0"/>
              <a:buChar char="•"/>
            </a:pPr>
            <a:r>
              <a:rPr lang="en-US" sz="2000" dirty="0"/>
              <a:t>Possibly modify Federal Ask based on CBO scores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600" dirty="0" smtClean="0"/>
          </a:p>
          <a:p>
            <a:pPr marL="731520" lvl="1" indent="-274320">
              <a:buClr>
                <a:schemeClr val="accent1"/>
              </a:buClr>
              <a:buSzPct val="76000"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50838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Provider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Status – A Fundamental Issue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Pharmacists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08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895600" y="2057400"/>
            <a:ext cx="6019800" cy="44805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Effective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marketing materials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4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Identify “high profile” leaders, key congressional supporters, and other advocates</a:t>
            </a:r>
          </a:p>
          <a:p>
            <a:pPr marL="342900" lvl="0" indent="-342900">
              <a:buFont typeface="Arial" pitchFamily="34" charset="0"/>
              <a:buChar char="•"/>
            </a:pPr>
            <a:endParaRPr kumimoji="0" lang="en-US" sz="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Educate pharmacists and other providers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4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State and grassroots campaigns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Individual pharmacy practitioners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State pharmacy societies and associations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Marshall support of Colleges </a:t>
            </a:r>
            <a:r>
              <a:rPr lang="en-US" sz="2000" dirty="0" smtClean="0"/>
              <a:t>of Pharmacy, including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pharmacy students to assist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4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Public education using social media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400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Multi-year strategy; achieving provider status will not be easy</a:t>
            </a:r>
            <a:endParaRPr lang="en-US" sz="2000" dirty="0" smtClean="0">
              <a:solidFill>
                <a:srgbClr val="46465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2" name="Picture 4" descr="http://www.socialable.co.uk/wp-content/uploads/2012/12/social-media-hand.jpg"/>
          <p:cNvPicPr>
            <a:picLocks noChangeAspect="1" noChangeArrowheads="1"/>
          </p:cNvPicPr>
          <p:nvPr/>
        </p:nvPicPr>
        <p:blipFill>
          <a:blip r:embed="rId3" cstate="print"/>
          <a:srcRect l="24000" t="8400" r="13600" b="10800"/>
          <a:stretch>
            <a:fillRect/>
          </a:stretch>
        </p:blipFill>
        <p:spPr bwMode="auto">
          <a:xfrm>
            <a:off x="762000" y="4648200"/>
            <a:ext cx="1490778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http://www.inveritasinfo.com/wp-content/themes/inveritasinfov2/images/grassroots.jpg"/>
          <p:cNvPicPr>
            <a:picLocks noChangeAspect="1" noChangeArrowheads="1"/>
          </p:cNvPicPr>
          <p:nvPr/>
        </p:nvPicPr>
        <p:blipFill>
          <a:blip r:embed="rId4" cstate="print"/>
          <a:srcRect t="10286" r="59063" b="10286"/>
          <a:stretch>
            <a:fillRect/>
          </a:stretch>
        </p:blipFill>
        <p:spPr bwMode="auto">
          <a:xfrm>
            <a:off x="762000" y="3048000"/>
            <a:ext cx="1524000" cy="123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Picture 8" descr="http://smallbiztrends.com/wp-content/uploads/2011/01/community-marketing.jpg"/>
          <p:cNvPicPr>
            <a:picLocks noChangeAspect="1" noChangeArrowheads="1"/>
          </p:cNvPicPr>
          <p:nvPr/>
        </p:nvPicPr>
        <p:blipFill>
          <a:blip r:embed="rId5" cstate="print">
            <a:lum bright="3000"/>
          </a:blip>
          <a:srcRect l="2387" t="3413" r="2387" b="3413"/>
          <a:stretch>
            <a:fillRect/>
          </a:stretch>
        </p:blipFill>
        <p:spPr bwMode="auto">
          <a:xfrm>
            <a:off x="762000" y="1524000"/>
            <a:ext cx="1524000" cy="113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819400" y="1630783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4F81BD"/>
              </a:buClr>
              <a:buSzPct val="76000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Elements of Strategy and Process (cont.)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50838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Provider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Status – A Fundamental Issue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Pharmacists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04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5334000" cy="47243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Major Strides Have Already Been Achieved –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National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Efforts</a:t>
            </a:r>
          </a:p>
          <a:p>
            <a:pPr marL="0" indent="0">
              <a:spcBef>
                <a:spcPts val="0"/>
              </a:spcBef>
              <a:buNone/>
            </a:pPr>
            <a:endParaRPr lang="en-U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207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Oct 2011: Centers for Medicare &amp; Medicaid Services (CMS) – Changed Conditions of Hospital Participation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200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35000" lvl="2" indent="-177800">
              <a:spcBef>
                <a:spcPts val="0"/>
              </a:spcBef>
              <a:buFont typeface="Courier New" pitchFamily="49" charset="0"/>
              <a:buChar char="o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749300" lvl="2" indent="-2921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Arial" pitchFamily="34" charset="0"/>
                <a:cs typeface="Arial" pitchFamily="34" charset="0"/>
              </a:rPr>
              <a:t>Recognized Pharmacists as a “Non-Physician” Providers</a:t>
            </a:r>
          </a:p>
          <a:p>
            <a:pPr marL="749300" lvl="2" indent="-292100">
              <a:spcBef>
                <a:spcPts val="0"/>
              </a:spcBef>
              <a:buFont typeface="Courier New" pitchFamily="49" charset="0"/>
              <a:buChar char="o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9300" lvl="2" indent="-29210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>
                <a:latin typeface="Arial" pitchFamily="34" charset="0"/>
                <a:cs typeface="Arial" pitchFamily="34" charset="0"/>
              </a:rPr>
              <a:t>Hospitals can now recognize pharmacists as providers through credentialing/privileging process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7432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rc 5"/>
          <p:cNvSpPr/>
          <p:nvPr/>
        </p:nvSpPr>
        <p:spPr>
          <a:xfrm rot="14958755">
            <a:off x="5920452" y="2671268"/>
            <a:ext cx="2655062" cy="2325032"/>
          </a:xfrm>
          <a:prstGeom prst="arc">
            <a:avLst>
              <a:gd name="adj1" fmla="val 13868561"/>
              <a:gd name="adj2" fmla="val 208237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c 6"/>
          <p:cNvSpPr/>
          <p:nvPr/>
        </p:nvSpPr>
        <p:spPr>
          <a:xfrm rot="4294927">
            <a:off x="6364514" y="2642787"/>
            <a:ext cx="2602829" cy="2121365"/>
          </a:xfrm>
          <a:prstGeom prst="arc">
            <a:avLst>
              <a:gd name="adj1" fmla="val 13580609"/>
              <a:gd name="adj2" fmla="val 213335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2590800"/>
            <a:ext cx="4406848" cy="83819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>
                <a:gd name="adj" fmla="val 9805282"/>
              </a:avLst>
            </a:prstTxWarp>
            <a:spAutoFit/>
          </a:bodyPr>
          <a:lstStyle/>
          <a:p>
            <a:pPr algn="ctr"/>
            <a:r>
              <a:rPr lang="en-US" sz="2000" b="1" cap="small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ADVOCATE!</a:t>
            </a:r>
            <a:endParaRPr lang="en-US" sz="2000" b="1" cap="small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6324600" y="1905000"/>
            <a:ext cx="381000" cy="457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705600" y="1905000"/>
            <a:ext cx="228600" cy="3810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858000" y="1447800"/>
            <a:ext cx="228600" cy="838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7162800" y="1066800"/>
            <a:ext cx="76200" cy="1219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391400" y="1752600"/>
            <a:ext cx="0" cy="457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543800" y="1600200"/>
            <a:ext cx="152400" cy="6096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696200" y="1295400"/>
            <a:ext cx="533400" cy="9906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924800" y="1905000"/>
            <a:ext cx="304800" cy="3810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350838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Provider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Status – A Fundamental Issue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Pharmacists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92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5486400" cy="4724399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Major Strides Have Already Been Achieved –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State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Efforts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17</a:t>
            </a:r>
            <a:endParaRPr lang="en-US" sz="2000" baseline="30000" dirty="0">
              <a:latin typeface="Arial" pitchFamily="34" charset="0"/>
              <a:cs typeface="Arial" pitchFamily="34" charset="0"/>
            </a:endParaRPr>
          </a:p>
          <a:p>
            <a:pPr marL="457200" lvl="1" indent="-279400"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October 2013: </a:t>
            </a:r>
            <a:r>
              <a:rPr lang="en-US" sz="1800" b="1" dirty="0" smtClean="0">
                <a:latin typeface="+mn-lt"/>
              </a:rPr>
              <a:t>California</a:t>
            </a:r>
            <a:r>
              <a:rPr lang="en-US" sz="1800" dirty="0" smtClean="0">
                <a:latin typeface="+mn-lt"/>
              </a:rPr>
              <a:t> Governor signed into law pharmacist </a:t>
            </a:r>
            <a:r>
              <a:rPr lang="en-US" sz="1800" dirty="0">
                <a:latin typeface="+mn-lt"/>
              </a:rPr>
              <a:t>provider status bill (SB 493</a:t>
            </a:r>
            <a:r>
              <a:rPr lang="en-US" sz="1800" dirty="0" smtClean="0">
                <a:latin typeface="+mn-lt"/>
              </a:rPr>
              <a:t>). Law allows pharmacists to:</a:t>
            </a:r>
          </a:p>
          <a:p>
            <a:pPr marL="685800" lvl="1" indent="-228600">
              <a:spcBef>
                <a:spcPts val="0"/>
              </a:spcBef>
            </a:pPr>
            <a:endParaRPr lang="en-US" sz="600" dirty="0" smtClean="0">
              <a:latin typeface="+mn-lt"/>
            </a:endParaRPr>
          </a:p>
          <a:p>
            <a:pPr marL="685800" lvl="1" indent="-228600">
              <a:spcBef>
                <a:spcPts val="0"/>
              </a:spcBef>
            </a:pPr>
            <a:r>
              <a:rPr lang="en-US" sz="1700" dirty="0" smtClean="0">
                <a:latin typeface="+mn-lt"/>
              </a:rPr>
              <a:t>Create “advanced practice pharmacist” category</a:t>
            </a:r>
          </a:p>
          <a:p>
            <a:pPr marL="685800" lvl="1" indent="-228600">
              <a:spcBef>
                <a:spcPts val="0"/>
              </a:spcBef>
            </a:pPr>
            <a:endParaRPr lang="en-US" sz="800" dirty="0" smtClean="0">
              <a:latin typeface="+mn-lt"/>
            </a:endParaRPr>
          </a:p>
          <a:p>
            <a:pPr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Perform patient assessments</a:t>
            </a:r>
          </a:p>
          <a:p>
            <a:pPr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Initiate, </a:t>
            </a:r>
            <a:r>
              <a:rPr lang="en-US" sz="1600" dirty="0" smtClean="0"/>
              <a:t>adjust </a:t>
            </a:r>
            <a:r>
              <a:rPr lang="en-US" sz="1600" dirty="0"/>
              <a:t>or discontinue drug therapy</a:t>
            </a:r>
          </a:p>
          <a:p>
            <a:pPr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Participate in the evaluation and management of diseases and health conditions in collaboration with other health care providers</a:t>
            </a:r>
          </a:p>
          <a:p>
            <a:pPr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Order and interpret drug therapy-related tests</a:t>
            </a:r>
          </a:p>
          <a:p>
            <a:pPr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/>
              <a:t>Refer patients to other </a:t>
            </a:r>
            <a:r>
              <a:rPr lang="en-US" sz="1600" dirty="0" smtClean="0"/>
              <a:t>health care </a:t>
            </a:r>
            <a:r>
              <a:rPr lang="en-US" sz="1600" dirty="0"/>
              <a:t>providers</a:t>
            </a:r>
          </a:p>
          <a:p>
            <a:pPr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Independently initiate </a:t>
            </a:r>
            <a:r>
              <a:rPr lang="en-US" sz="1600" dirty="0"/>
              <a:t>and administer vaccines</a:t>
            </a: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7432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rc 18"/>
          <p:cNvSpPr/>
          <p:nvPr/>
        </p:nvSpPr>
        <p:spPr>
          <a:xfrm rot="14958755">
            <a:off x="5920452" y="2671268"/>
            <a:ext cx="2655062" cy="2325032"/>
          </a:xfrm>
          <a:prstGeom prst="arc">
            <a:avLst>
              <a:gd name="adj1" fmla="val 13868561"/>
              <a:gd name="adj2" fmla="val 208237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4294927">
            <a:off x="6364514" y="2642787"/>
            <a:ext cx="2602829" cy="2121365"/>
          </a:xfrm>
          <a:prstGeom prst="arc">
            <a:avLst>
              <a:gd name="adj1" fmla="val 13580609"/>
              <a:gd name="adj2" fmla="val 213335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2590800"/>
            <a:ext cx="4406848" cy="83819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>
                <a:gd name="adj" fmla="val 9805282"/>
              </a:avLst>
            </a:prstTxWarp>
            <a:spAutoFit/>
          </a:bodyPr>
          <a:lstStyle/>
          <a:p>
            <a:pPr algn="ctr"/>
            <a:r>
              <a:rPr lang="en-US" sz="2000" b="1" cap="small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ADVOCATE!</a:t>
            </a:r>
            <a:endParaRPr lang="en-US" sz="2000" b="1" cap="small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324600" y="1905000"/>
            <a:ext cx="381000" cy="457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705600" y="1905000"/>
            <a:ext cx="228600" cy="3810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58000" y="1447800"/>
            <a:ext cx="228600" cy="838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162800" y="1066800"/>
            <a:ext cx="76200" cy="1219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91400" y="1752600"/>
            <a:ext cx="0" cy="457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543800" y="1600200"/>
            <a:ext cx="152400" cy="6096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696200" y="1295400"/>
            <a:ext cx="533400" cy="9906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924800" y="1905000"/>
            <a:ext cx="304800" cy="3810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350838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ea typeface="+mj-ea"/>
                <a:cs typeface="+mj-cs"/>
              </a:rPr>
              <a:t>Provider Status – A Fundamental Issue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ea typeface="+mj-ea"/>
                <a:cs typeface="+mj-cs"/>
              </a:rPr>
              <a:t>for Pharmacists</a:t>
            </a:r>
            <a:endParaRPr lang="en-US" sz="3200" b="1" dirty="0" smtClean="0">
              <a:solidFill>
                <a:prstClr val="black">
                  <a:lumMod val="75000"/>
                  <a:lumOff val="25000"/>
                </a:prst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66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5562600" cy="47243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Major Strides Have Already Been Achieved –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State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Efforts (cont.)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900" b="1" dirty="0" smtClean="0"/>
          </a:p>
          <a:p>
            <a:pPr marL="46355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Feb 2013: U.S. Attorney General,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Washington State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Opinion Letter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18</a:t>
            </a:r>
            <a:endParaRPr lang="en-US" sz="180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0" lvl="2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Acknowledged pharmacists as health care providers under Washington’s law, “every category of provider” RCW 48.43.045</a:t>
            </a:r>
          </a:p>
          <a:p>
            <a:pPr marL="977900" lvl="3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Pharmacists can provide services or care for conditions included in basic health plan services and should be compensated for their services</a:t>
            </a:r>
          </a:p>
          <a:p>
            <a:pPr marL="977900" lvl="3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services are within the scope of pharmacists’ practice</a:t>
            </a:r>
          </a:p>
          <a:p>
            <a:pPr marL="914400" lvl="3" indent="-279400">
              <a:spcBef>
                <a:spcPts val="0"/>
              </a:spcBef>
              <a:buFont typeface="Courier New" pitchFamily="49" charset="0"/>
              <a:buChar char="o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7432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rc 18"/>
          <p:cNvSpPr/>
          <p:nvPr/>
        </p:nvSpPr>
        <p:spPr>
          <a:xfrm rot="14958755">
            <a:off x="5920452" y="2671268"/>
            <a:ext cx="2655062" cy="2325032"/>
          </a:xfrm>
          <a:prstGeom prst="arc">
            <a:avLst>
              <a:gd name="adj1" fmla="val 13868561"/>
              <a:gd name="adj2" fmla="val 208237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c 19"/>
          <p:cNvSpPr/>
          <p:nvPr/>
        </p:nvSpPr>
        <p:spPr>
          <a:xfrm rot="4294927">
            <a:off x="6364514" y="2642788"/>
            <a:ext cx="2602829" cy="2121365"/>
          </a:xfrm>
          <a:prstGeom prst="arc">
            <a:avLst>
              <a:gd name="adj1" fmla="val 13580609"/>
              <a:gd name="adj2" fmla="val 213335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257800" y="2590801"/>
            <a:ext cx="4406848" cy="83819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>
                <a:gd name="adj" fmla="val 9805282"/>
              </a:avLst>
            </a:prstTxWarp>
            <a:spAutoFit/>
          </a:bodyPr>
          <a:lstStyle/>
          <a:p>
            <a:pPr algn="ctr"/>
            <a:r>
              <a:rPr lang="en-US" sz="2000" b="1" cap="small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ADVOCATE!</a:t>
            </a:r>
            <a:endParaRPr lang="en-US" sz="2000" b="1" cap="small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324600" y="1905000"/>
            <a:ext cx="381000" cy="457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705600" y="1905000"/>
            <a:ext cx="228600" cy="3810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58000" y="1447800"/>
            <a:ext cx="228600" cy="838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162800" y="1066800"/>
            <a:ext cx="76200" cy="1219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91400" y="1752600"/>
            <a:ext cx="0" cy="457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543800" y="1600200"/>
            <a:ext cx="152400" cy="6096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696200" y="1295400"/>
            <a:ext cx="533400" cy="9906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924800" y="1905000"/>
            <a:ext cx="304800" cy="3810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350838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Provider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Status – A Fundamental Issue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Pharmacists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00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5486400" cy="4724399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Major Strides Have Already Been Achieved –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State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Efforts (cont.)</a:t>
            </a:r>
            <a:r>
              <a:rPr lang="en-US" sz="1050" b="1" baseline="30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100" baseline="30000" dirty="0">
              <a:latin typeface="Arial" pitchFamily="34" charset="0"/>
              <a:cs typeface="Arial" pitchFamily="34" charset="0"/>
            </a:endParaRPr>
          </a:p>
          <a:p>
            <a:pPr marL="457200" lvl="1" indent="-279400">
              <a:spcBef>
                <a:spcPts val="0"/>
              </a:spcBef>
            </a:pPr>
            <a:endParaRPr lang="en-US" sz="1000" dirty="0" smtClean="0">
              <a:latin typeface="+mn-lt"/>
            </a:endParaRPr>
          </a:p>
          <a:p>
            <a:pPr marL="46355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Advanced Practice - Clinical Designation</a:t>
            </a:r>
            <a:r>
              <a:rPr lang="en-US" sz="1800" b="1" baseline="30000" dirty="0">
                <a:latin typeface="Arial" pitchFamily="34" charset="0"/>
                <a:cs typeface="Arial" pitchFamily="34" charset="0"/>
              </a:rPr>
              <a:t>19</a:t>
            </a:r>
            <a:endParaRPr lang="en-US" sz="1400" dirty="0" smtClean="0">
              <a:latin typeface="+mn-lt"/>
            </a:endParaRPr>
          </a:p>
          <a:p>
            <a:pPr marL="457200" lvl="1" indent="-279400">
              <a:spcBef>
                <a:spcPts val="0"/>
              </a:spcBef>
            </a:pPr>
            <a:endParaRPr lang="en-US" sz="1200" dirty="0" smtClean="0">
              <a:latin typeface="+mn-lt"/>
            </a:endParaRPr>
          </a:p>
          <a:p>
            <a:pPr marL="685800" lvl="1" indent="-228600"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Common Job Title</a:t>
            </a:r>
          </a:p>
          <a:p>
            <a:pPr marL="914400" lvl="1" indent="-228600"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Pharmacy Clinician</a:t>
            </a:r>
          </a:p>
          <a:p>
            <a:pPr marL="914400" lvl="1" indent="-228600"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Clinical Pharmacy Practitioner</a:t>
            </a:r>
          </a:p>
          <a:p>
            <a:pPr marL="914400" lvl="1" indent="-228600">
              <a:spcBef>
                <a:spcPts val="0"/>
              </a:spcBef>
            </a:pPr>
            <a:endParaRPr lang="en-US" sz="1200" dirty="0" smtClean="0">
              <a:latin typeface="+mn-lt"/>
            </a:endParaRPr>
          </a:p>
          <a:p>
            <a:pPr marL="685800" lvl="1" indent="-228600">
              <a:spcBef>
                <a:spcPts val="0"/>
              </a:spcBef>
            </a:pPr>
            <a:r>
              <a:rPr lang="en-US" sz="1800" dirty="0" smtClean="0">
                <a:latin typeface="+mn-lt"/>
              </a:rPr>
              <a:t>Current States:</a:t>
            </a:r>
          </a:p>
          <a:p>
            <a:pPr marL="914400" lvl="1" indent="-228600">
              <a:spcBef>
                <a:spcPts val="0"/>
              </a:spcBef>
            </a:pPr>
            <a:r>
              <a:rPr lang="en-US" sz="1800" b="1" dirty="0" smtClean="0">
                <a:solidFill>
                  <a:prstClr val="black"/>
                </a:solidFill>
                <a:latin typeface="+mn-lt"/>
              </a:rPr>
              <a:t>North Carolina</a:t>
            </a:r>
          </a:p>
          <a:p>
            <a:pPr marL="914400" lvl="1" indent="-228600">
              <a:spcBef>
                <a:spcPts val="0"/>
              </a:spcBef>
            </a:pPr>
            <a:r>
              <a:rPr lang="en-US" sz="1800" b="1" dirty="0" smtClean="0">
                <a:solidFill>
                  <a:prstClr val="black"/>
                </a:solidFill>
                <a:latin typeface="+mn-lt"/>
              </a:rPr>
              <a:t>New Mexico</a:t>
            </a:r>
          </a:p>
          <a:p>
            <a:pPr marL="914400" lvl="1" indent="-228600">
              <a:spcBef>
                <a:spcPts val="0"/>
              </a:spcBef>
            </a:pPr>
            <a:r>
              <a:rPr lang="en-US" sz="1800" b="1" dirty="0" smtClean="0">
                <a:solidFill>
                  <a:prstClr val="black"/>
                </a:solidFill>
                <a:latin typeface="+mn-lt"/>
              </a:rPr>
              <a:t>California</a:t>
            </a:r>
            <a:endParaRPr lang="en-US" sz="1800" b="1" dirty="0">
              <a:latin typeface="+mn-lt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7432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rc 18"/>
          <p:cNvSpPr/>
          <p:nvPr/>
        </p:nvSpPr>
        <p:spPr>
          <a:xfrm rot="14958755">
            <a:off x="5920452" y="2671268"/>
            <a:ext cx="2655062" cy="2325032"/>
          </a:xfrm>
          <a:prstGeom prst="arc">
            <a:avLst>
              <a:gd name="adj1" fmla="val 13868561"/>
              <a:gd name="adj2" fmla="val 208237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c 19"/>
          <p:cNvSpPr/>
          <p:nvPr/>
        </p:nvSpPr>
        <p:spPr>
          <a:xfrm rot="4294927">
            <a:off x="6364514" y="2642787"/>
            <a:ext cx="2602829" cy="2121365"/>
          </a:xfrm>
          <a:prstGeom prst="arc">
            <a:avLst>
              <a:gd name="adj1" fmla="val 13580609"/>
              <a:gd name="adj2" fmla="val 213335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257800" y="2590800"/>
            <a:ext cx="4406848" cy="83819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>
                <a:gd name="adj" fmla="val 9805282"/>
              </a:avLst>
            </a:prstTxWarp>
            <a:spAutoFit/>
          </a:bodyPr>
          <a:lstStyle/>
          <a:p>
            <a:pPr algn="ctr"/>
            <a:r>
              <a:rPr lang="en-US" sz="2000" b="1" cap="small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ADVOCATE!</a:t>
            </a:r>
            <a:endParaRPr lang="en-US" sz="2000" b="1" cap="small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324600" y="1905000"/>
            <a:ext cx="381000" cy="457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705600" y="1905000"/>
            <a:ext cx="228600" cy="3810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858000" y="1447800"/>
            <a:ext cx="228600" cy="838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162800" y="1066800"/>
            <a:ext cx="76200" cy="1219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91400" y="1752600"/>
            <a:ext cx="0" cy="4572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543800" y="1600200"/>
            <a:ext cx="152400" cy="6096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696200" y="1295400"/>
            <a:ext cx="533400" cy="9906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924800" y="1905000"/>
            <a:ext cx="304800" cy="381000"/>
          </a:xfrm>
          <a:prstGeom prst="line">
            <a:avLst/>
          </a:prstGeom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350838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Provider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Status – A Fundamental Issue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Pharmacists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22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90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Practice Model Change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76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New Methods of Care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2493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057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Pharmacist Interdependent Prescribing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709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Optimizing Patient Outcomes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0668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79148"/>
            <a:ext cx="8229600" cy="47853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Interdependent Prescribing – Evolution of Collaborative Drug Therapy Management (CDTM)</a:t>
            </a:r>
          </a:p>
          <a:p>
            <a:pPr>
              <a:spcBef>
                <a:spcPts val="0"/>
              </a:spcBef>
              <a:buNone/>
            </a:pPr>
            <a:endParaRPr lang="en-US" sz="2000" b="1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1050" dirty="0" smtClean="0"/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Changing Delivery of Care Model as it Relates to Prescribing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20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endParaRPr lang="en-US" sz="2000" i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 model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Vertical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Dependent</a:t>
            </a:r>
          </a:p>
          <a:p>
            <a:pPr lvl="2">
              <a:spcBef>
                <a:spcPts val="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7338" lvl="1" indent="-287338">
              <a:spcBef>
                <a:spcPts val="0"/>
              </a:spcBef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 descr="http://image.spreadshirt.com/image-server/v1/designs/2118167,width=190,height=190/Down-Arrow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19500" y="4800598"/>
            <a:ext cx="762000" cy="762001"/>
          </a:xfrm>
          <a:prstGeom prst="rect">
            <a:avLst/>
          </a:prstGeom>
          <a:noFill/>
        </p:spPr>
      </p:pic>
      <p:pic>
        <p:nvPicPr>
          <p:cNvPr id="9" name="Picture 2" descr="http://image.spreadshirt.com/image-server/v1/designs/2118167,width=190,height=190/Down-Arrow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7391399" y="4800598"/>
            <a:ext cx="762000" cy="762001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Pharmacist Interdependent Prescribing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58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="1" i="1" dirty="0" smtClean="0">
                <a:solidFill>
                  <a:prstClr val="black"/>
                </a:solidFill>
              </a:rPr>
              <a:t>Optimizing Patient Outcomes</a:t>
            </a:r>
            <a:endParaRPr lang="en-US" i="1" dirty="0" smtClean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454295"/>
            <a:ext cx="7848600" cy="1508105"/>
          </a:xfrm>
          <a:prstGeom prst="rect">
            <a:avLst/>
          </a:prstGeom>
          <a:solidFill>
            <a:srgbClr val="0070C0"/>
          </a:solidFill>
          <a:ln w="101600">
            <a:solidFill>
              <a:srgbClr val="97C408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Pharmacist and physician, working together with other members of the health care team, and forming a strategic partnership to optimize patient outcomes with medications.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50202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Courier New"/>
              <a:buChar char="o"/>
            </a:pPr>
            <a:r>
              <a:rPr lang="en-US" sz="2000" i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Proposed model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</a:p>
          <a:p>
            <a:pPr marL="1143000" lvl="2" indent="-228600">
              <a:buFont typeface="Wingdings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Horizontal</a:t>
            </a:r>
          </a:p>
          <a:p>
            <a:pPr marL="1143000" lvl="2" indent="-228600">
              <a:buFont typeface="Wingdings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Interdependent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Proposed Horizontal Model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20</a:t>
            </a:r>
            <a:endParaRPr lang="en-US" sz="24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287338" lvl="1" indent="-287338"/>
            <a:endParaRPr lang="en-US" sz="2800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64122507"/>
              </p:ext>
            </p:extLst>
          </p:nvPr>
        </p:nvGraphicFramePr>
        <p:xfrm>
          <a:off x="381000" y="457200"/>
          <a:ext cx="8382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71800" y="53734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*In specific patients and specific situations previously determined by both the physician and the pharmacist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019800"/>
            <a:ext cx="914400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314450" indent="-1314450"/>
            <a:r>
              <a:rPr lang="en-US" sz="1400" b="1" u="sng" dirty="0" smtClean="0"/>
              <a:t>OUTCOME</a:t>
            </a:r>
            <a:r>
              <a:rPr lang="en-US" sz="1400" dirty="0" smtClean="0"/>
              <a:t>: Improved outcomes and reduced costs. Better utilization of physician, nurse and pharmacist’s time.</a:t>
            </a:r>
            <a:endParaRPr lang="en-US" sz="1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5240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Pharmacist Interdependent Prescribing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858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="1" i="1" dirty="0" smtClean="0">
                <a:solidFill>
                  <a:prstClr val="black"/>
                </a:solidFill>
              </a:rPr>
              <a:t>Optimizing Patient Outcomes</a:t>
            </a:r>
            <a:endParaRPr lang="en-US" i="1" dirty="0" smtClean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06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458200" cy="4937760"/>
          </a:xfrm>
        </p:spPr>
        <p:txBody>
          <a:bodyPr>
            <a:noAutofit/>
          </a:bodyPr>
          <a:lstStyle/>
          <a:p>
            <a:pPr marL="9525" lvl="1" indent="-9525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Existing International Models</a:t>
            </a:r>
          </a:p>
          <a:p>
            <a:pPr marL="292100" lvl="2">
              <a:spcBef>
                <a:spcPts val="0"/>
              </a:spcBef>
              <a:buFont typeface="Arial" pitchFamily="34" charset="0"/>
              <a:buChar char="•"/>
            </a:pPr>
            <a:r>
              <a:rPr lang="en-US" u="sng" dirty="0" smtClean="0">
                <a:solidFill>
                  <a:schemeClr val="tx1"/>
                </a:solidFill>
              </a:rPr>
              <a:t>U.K.</a:t>
            </a:r>
            <a:r>
              <a:rPr lang="en-US" baseline="30000" dirty="0" smtClean="0"/>
              <a:t>21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571500" lvl="3" indent="-2794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Supplemental prescribing</a:t>
            </a:r>
          </a:p>
          <a:p>
            <a:pPr marL="571500" lvl="3" indent="-2794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Independent prescribing in area of pharmacist’s expertise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sz="400" dirty="0" smtClean="0"/>
          </a:p>
          <a:p>
            <a:pPr marL="292100" lvl="2">
              <a:spcBef>
                <a:spcPts val="0"/>
              </a:spcBef>
              <a:buFont typeface="Arial" pitchFamily="34" charset="0"/>
              <a:buChar char="•"/>
            </a:pPr>
            <a:r>
              <a:rPr lang="en-US" u="sng" dirty="0" smtClean="0">
                <a:solidFill>
                  <a:schemeClr val="tx1"/>
                </a:solidFill>
              </a:rPr>
              <a:t>Canada</a:t>
            </a:r>
            <a:r>
              <a:rPr lang="en-US" dirty="0" smtClean="0">
                <a:solidFill>
                  <a:schemeClr val="tx1"/>
                </a:solidFill>
              </a:rPr>
              <a:t> – Effective October 2012, Ontario</a:t>
            </a:r>
            <a:r>
              <a:rPr lang="en-US" baseline="30000" dirty="0" smtClean="0"/>
              <a:t>22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571500" lvl="3" indent="-2794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Initiate therapy for smoking cessation</a:t>
            </a:r>
          </a:p>
          <a:p>
            <a:pPr marL="571500" lvl="3" indent="-2794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Renew and adapt prescriptions</a:t>
            </a:r>
          </a:p>
          <a:p>
            <a:pPr marL="571500" lvl="3" indent="-2794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Administer injections or inhalation (for education and demonstration)</a:t>
            </a:r>
          </a:p>
          <a:p>
            <a:pPr marL="571500" lvl="3" indent="-2794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Administer the flu vaccine</a:t>
            </a:r>
          </a:p>
          <a:p>
            <a:pPr marL="571500" lvl="3" indent="-27940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Quebec allowing pharmacists to prescribe medications that do not require a diagnosis, i.e.</a:t>
            </a:r>
            <a:r>
              <a:rPr lang="en-US" sz="2000" baseline="30000" dirty="0" smtClean="0">
                <a:latin typeface="+mn-lt"/>
              </a:rPr>
              <a:t>23</a:t>
            </a:r>
            <a:r>
              <a:rPr lang="en-US" sz="2000" dirty="0" smtClean="0">
                <a:latin typeface="+mn-lt"/>
              </a:rPr>
              <a:t>:</a:t>
            </a:r>
          </a:p>
          <a:p>
            <a:pPr marL="800100" lvl="4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Antimalaria medications for travelers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400" dirty="0" smtClean="0">
              <a:solidFill>
                <a:schemeClr val="tx1"/>
              </a:solidFill>
              <a:latin typeface="+mn-lt"/>
            </a:endParaRPr>
          </a:p>
          <a:p>
            <a:pPr marL="292100" lvl="2">
              <a:spcBef>
                <a:spcPts val="0"/>
              </a:spcBef>
              <a:buFont typeface="Arial" pitchFamily="34" charset="0"/>
              <a:buChar char="•"/>
            </a:pPr>
            <a:r>
              <a:rPr lang="en-US" u="sng" dirty="0" smtClean="0">
                <a:solidFill>
                  <a:schemeClr val="tx1"/>
                </a:solidFill>
              </a:rPr>
              <a:t>Australia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i="1" dirty="0" smtClean="0">
                <a:solidFill>
                  <a:schemeClr val="tx1"/>
                </a:solidFill>
              </a:rPr>
              <a:t>Currently in development</a:t>
            </a:r>
            <a:endParaRPr lang="en-US" dirty="0" smtClean="0">
              <a:solidFill>
                <a:schemeClr val="tx1"/>
              </a:solidFill>
            </a:endParaRPr>
          </a:p>
          <a:p>
            <a:pPr marL="800100" lvl="3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National prescribing competencies</a:t>
            </a:r>
          </a:p>
          <a:p>
            <a:pPr marL="800100" lvl="3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Scope of practice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5240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Pharmacist Interdependent Prescribing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="1" i="1" dirty="0" smtClean="0">
                <a:solidFill>
                  <a:prstClr val="black"/>
                </a:solidFill>
              </a:rPr>
              <a:t>Optimizing Patient Outcomes</a:t>
            </a:r>
            <a:endParaRPr lang="en-US" i="1" dirty="0" smtClean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467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8328787"/>
              </p:ext>
            </p:extLst>
          </p:nvPr>
        </p:nvGraphicFramePr>
        <p:xfrm>
          <a:off x="228600" y="14478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0803" y="60198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 smtClean="0"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Final Thoughts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i="1" dirty="0" smtClean="0">
                <a:solidFill>
                  <a:prstClr val="black"/>
                </a:solidFill>
              </a:rPr>
              <a:t>Putting it All Together</a:t>
            </a:r>
            <a:endParaRPr lang="en-US" sz="1600" i="1" dirty="0" smtClean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94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3387092"/>
              </p:ext>
            </p:extLst>
          </p:nvPr>
        </p:nvGraphicFramePr>
        <p:xfrm>
          <a:off x="228600" y="14478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0803" y="60198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 dirty="0" smtClean="0"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Final Thoughts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i="1" dirty="0" smtClean="0">
                <a:solidFill>
                  <a:prstClr val="black"/>
                </a:solidFill>
              </a:rPr>
              <a:t>Putting it All Together</a:t>
            </a:r>
            <a:endParaRPr lang="en-US" sz="1600" i="1" dirty="0" smtClean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98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1722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25000">
                <a:srgbClr val="21D6E0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94360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US" sz="2200" b="1" i="1" u="none" strike="noStrike" kern="1200" spc="50" normalizeH="0" baseline="0" noProof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85800"/>
            <a:ext cx="3810000" cy="49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 rot="174394">
            <a:off x="1066800" y="533400"/>
            <a:ext cx="2971800" cy="2362200"/>
          </a:xfrm>
          <a:prstGeom prst="cloudCallout">
            <a:avLst>
              <a:gd name="adj1" fmla="val 84978"/>
              <a:gd name="adj2" fmla="val 47185"/>
            </a:avLst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b="1" i="1" spc="50" dirty="0" smtClean="0">
                <a:ln w="11430"/>
                <a:solidFill>
                  <a:schemeClr val="tx1"/>
                </a:solidFill>
              </a:rPr>
              <a:t>When I grow up, I want a pharmacist on my healthcare team!</a:t>
            </a:r>
          </a:p>
        </p:txBody>
      </p:sp>
    </p:spTree>
    <p:extLst>
      <p:ext uri="{BB962C8B-B14F-4D97-AF65-F5344CB8AC3E}">
        <p14:creationId xmlns:p14="http://schemas.microsoft.com/office/powerpoint/2010/main" val="12405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</a:rPr>
              <a:t>Post - Questions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87462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1.	</a:t>
            </a:r>
            <a:r>
              <a:rPr lang="en-US" sz="1600" dirty="0" smtClean="0"/>
              <a:t>Pharmacists will become essential members of all health care teams because:</a:t>
            </a:r>
            <a:endParaRPr lang="en-US" sz="1600" dirty="0"/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AutoNum type="alphaLcParenR"/>
            </a:pPr>
            <a:endParaRPr lang="en-US" sz="1600" dirty="0" smtClean="0"/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1600" dirty="0" smtClean="0"/>
              <a:t>The complexity of medication therapy requires a drug therapy expert if appropriate care outcomes are to be achieved and maintained</a:t>
            </a: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AutoNum type="alphaLcParenR"/>
            </a:pPr>
            <a:endParaRPr lang="en-US" sz="1600" dirty="0">
              <a:effectLst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1600" dirty="0" smtClean="0"/>
              <a:t>Pharmacists have the education and training to maximize patient outcomes and control health costs</a:t>
            </a: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AutoNum type="alphaLcParenR"/>
            </a:pPr>
            <a:endParaRPr lang="en-US" sz="1600" dirty="0">
              <a:effectLst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1600" dirty="0" smtClean="0"/>
              <a:t>Pharmacists are the most accessible health care practitioner</a:t>
            </a: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AutoNum type="alphaLcParenR"/>
            </a:pPr>
            <a:endParaRPr lang="en-US" sz="1600" dirty="0"/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1600" dirty="0" smtClean="0"/>
              <a:t>All of the above</a:t>
            </a: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AutoNum type="alphaLcParenR"/>
            </a:pPr>
            <a:endParaRPr lang="en-US" sz="1600" dirty="0">
              <a:effectLst/>
            </a:endParaRPr>
          </a:p>
          <a:p>
            <a:pPr marL="571500" marR="0" indent="-342900">
              <a:spcBef>
                <a:spcPts val="0"/>
              </a:spcBef>
              <a:spcAft>
                <a:spcPts val="0"/>
              </a:spcAft>
              <a:buAutoNum type="alphaLcParenR"/>
            </a:pP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484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10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</a:rPr>
              <a:t>Post - Questions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87462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600" dirty="0" smtClean="0"/>
              <a:t>For </a:t>
            </a:r>
            <a:r>
              <a:rPr lang="en-US" sz="1600" dirty="0"/>
              <a:t>pharmacists to </a:t>
            </a:r>
            <a:r>
              <a:rPr lang="en-US" sz="1600" dirty="0" smtClean="0"/>
              <a:t>obtain provider status and </a:t>
            </a:r>
            <a:r>
              <a:rPr lang="en-US" sz="1600" dirty="0"/>
              <a:t>to practice at the highest level, which of the following advocacy efforts will it require:</a:t>
            </a:r>
          </a:p>
          <a:p>
            <a:pPr defTabSz="342900"/>
            <a:r>
              <a:rPr lang="en-US" sz="1600" dirty="0" smtClean="0"/>
              <a:t>	</a:t>
            </a:r>
          </a:p>
          <a:p>
            <a:pPr defTabSz="342900"/>
            <a:r>
              <a:rPr lang="en-US" sz="1600" dirty="0"/>
              <a:t>	</a:t>
            </a:r>
            <a:r>
              <a:rPr lang="en-US" sz="1600" dirty="0" smtClean="0"/>
              <a:t>a</a:t>
            </a:r>
            <a:r>
              <a:rPr lang="en-US" sz="1600" dirty="0"/>
              <a:t>) 	Strong and cohesive national coalitions of pharmacy associations, patient and </a:t>
            </a:r>
            <a:r>
              <a:rPr lang="en-US" sz="1600" dirty="0" smtClean="0"/>
              <a:t>			consumer </a:t>
            </a:r>
            <a:r>
              <a:rPr lang="en-US" sz="1600" dirty="0"/>
              <a:t>groups, and other healthcare organizations</a:t>
            </a:r>
          </a:p>
          <a:p>
            <a:pPr defTabSz="342900"/>
            <a:r>
              <a:rPr lang="en-US" sz="1600" dirty="0" smtClean="0"/>
              <a:t>	</a:t>
            </a:r>
          </a:p>
          <a:p>
            <a:pPr defTabSz="342900"/>
            <a:r>
              <a:rPr lang="en-US" sz="1600" dirty="0"/>
              <a:t>	</a:t>
            </a:r>
            <a:r>
              <a:rPr lang="en-US" sz="1600" dirty="0" smtClean="0"/>
              <a:t>b</a:t>
            </a:r>
            <a:r>
              <a:rPr lang="en-US" sz="1600" dirty="0"/>
              <a:t>) 	</a:t>
            </a:r>
            <a:r>
              <a:rPr lang="en-US" sz="1600" dirty="0" smtClean="0"/>
              <a:t>Grassroots efforts </a:t>
            </a:r>
            <a:r>
              <a:rPr lang="en-US" sz="1600" dirty="0"/>
              <a:t>from individual pharmacy practitioners and affiliated </a:t>
            </a:r>
            <a:r>
              <a:rPr lang="en-US" sz="1600" dirty="0" smtClean="0"/>
              <a:t>					societies</a:t>
            </a:r>
            <a:endParaRPr lang="en-US" sz="1600" dirty="0"/>
          </a:p>
          <a:p>
            <a:pPr defTabSz="342900"/>
            <a:r>
              <a:rPr lang="en-US" sz="1600" b="1" i="1" dirty="0" smtClean="0"/>
              <a:t>	</a:t>
            </a:r>
          </a:p>
          <a:p>
            <a:pPr defTabSz="342900"/>
            <a:r>
              <a:rPr lang="en-US" sz="1600" b="1" i="1" dirty="0"/>
              <a:t>	</a:t>
            </a:r>
            <a:r>
              <a:rPr lang="en-US" sz="1600" dirty="0" smtClean="0"/>
              <a:t>c</a:t>
            </a:r>
            <a:r>
              <a:rPr lang="en-US" sz="1600" dirty="0"/>
              <a:t>) 	Both</a:t>
            </a:r>
          </a:p>
          <a:p>
            <a:pPr defTabSz="342900"/>
            <a:r>
              <a:rPr lang="en-US" sz="1600" dirty="0" smtClean="0"/>
              <a:t>	</a:t>
            </a:r>
          </a:p>
          <a:p>
            <a:pPr defTabSz="342900"/>
            <a:r>
              <a:rPr lang="en-US" sz="1600" dirty="0"/>
              <a:t>	</a:t>
            </a:r>
            <a:r>
              <a:rPr lang="en-US" sz="1600" dirty="0" smtClean="0"/>
              <a:t>d</a:t>
            </a:r>
            <a:r>
              <a:rPr lang="en-US" sz="1600" dirty="0"/>
              <a:t>) 	None of the above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84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10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</a:rPr>
              <a:t>Post - Questions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87462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AutoNum type="arabicPeriod" startAt="3"/>
            </a:pPr>
            <a:r>
              <a:rPr lang="en-US" sz="1600" dirty="0" smtClean="0"/>
              <a:t>Advancing </a:t>
            </a:r>
            <a:r>
              <a:rPr lang="en-US" sz="1600" dirty="0"/>
              <a:t>pharmacist interdependent prescribing ultimately helps to</a:t>
            </a:r>
            <a:r>
              <a:rPr lang="en-US" sz="1600" dirty="0" smtClean="0"/>
              <a:t>:</a:t>
            </a:r>
          </a:p>
          <a:p>
            <a:pPr defTabSz="457200"/>
            <a:r>
              <a:rPr lang="en-US" sz="1600" dirty="0" smtClean="0"/>
              <a:t> </a:t>
            </a:r>
            <a:endParaRPr lang="en-US" sz="1600" dirty="0"/>
          </a:p>
          <a:p>
            <a:pPr defTabSz="400050"/>
            <a:r>
              <a:rPr lang="en-US" sz="1600" dirty="0" smtClean="0"/>
              <a:t>	a</a:t>
            </a:r>
            <a:r>
              <a:rPr lang="en-US" sz="1600" dirty="0"/>
              <a:t>)	Optimize and improve patient </a:t>
            </a:r>
            <a:r>
              <a:rPr lang="en-US" sz="1600" dirty="0" smtClean="0"/>
              <a:t>outcomes</a:t>
            </a:r>
          </a:p>
          <a:p>
            <a:pPr defTabSz="400050"/>
            <a:endParaRPr lang="en-US" sz="1600" dirty="0"/>
          </a:p>
          <a:p>
            <a:pPr defTabSz="400050"/>
            <a:r>
              <a:rPr lang="en-US" sz="1600" dirty="0" smtClean="0"/>
              <a:t>	b</a:t>
            </a:r>
            <a:r>
              <a:rPr lang="en-US" sz="1600" dirty="0"/>
              <a:t>)	</a:t>
            </a:r>
            <a:r>
              <a:rPr lang="en-US" sz="1600" dirty="0" smtClean="0"/>
              <a:t>Reduce </a:t>
            </a:r>
            <a:r>
              <a:rPr lang="en-US" sz="1600" dirty="0"/>
              <a:t>patient and healthcare </a:t>
            </a:r>
            <a:r>
              <a:rPr lang="en-US" sz="1600" dirty="0" smtClean="0"/>
              <a:t>costs</a:t>
            </a:r>
          </a:p>
          <a:p>
            <a:pPr defTabSz="400050"/>
            <a:endParaRPr lang="en-US" sz="1600" dirty="0"/>
          </a:p>
          <a:p>
            <a:pPr defTabSz="400050"/>
            <a:r>
              <a:rPr lang="en-US" sz="1600" dirty="0" smtClean="0"/>
              <a:t>	c)	More effectively maximize the use of all health care team members</a:t>
            </a:r>
          </a:p>
          <a:p>
            <a:pPr marL="342900" indent="-342900" defTabSz="400050">
              <a:buAutoNum type="alphaLcParenR" startAt="3"/>
            </a:pPr>
            <a:endParaRPr lang="en-US" sz="1600" dirty="0"/>
          </a:p>
          <a:p>
            <a:pPr defTabSz="400050"/>
            <a:r>
              <a:rPr lang="en-US" sz="1600" b="1" i="1" dirty="0" smtClean="0"/>
              <a:t>	</a:t>
            </a:r>
            <a:r>
              <a:rPr lang="en-US" sz="1600" dirty="0" smtClean="0"/>
              <a:t>d</a:t>
            </a:r>
            <a:r>
              <a:rPr lang="en-US" sz="1600" dirty="0"/>
              <a:t>) 	All of the above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685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10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4876800" cy="5105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What is a Practice Model?</a:t>
            </a:r>
          </a:p>
          <a:p>
            <a:pPr>
              <a:spcBef>
                <a:spcPts val="0"/>
              </a:spcBef>
              <a:buNone/>
            </a:pPr>
            <a:endParaRPr lang="en-US" sz="900" b="1" dirty="0" smtClean="0"/>
          </a:p>
          <a:p>
            <a:pPr eaLnBrk="1" hangingPunct="1">
              <a:spcBef>
                <a:spcPts val="0"/>
              </a:spcBef>
            </a:pPr>
            <a:r>
              <a:rPr lang="en-US" sz="2000" dirty="0" smtClean="0"/>
              <a:t>Defines important types and levels of patient care services</a:t>
            </a:r>
          </a:p>
          <a:p>
            <a:pPr eaLnBrk="1" hangingPunct="1">
              <a:spcBef>
                <a:spcPts val="0"/>
              </a:spcBef>
            </a:pPr>
            <a:endParaRPr lang="en-US" sz="900" dirty="0" smtClean="0"/>
          </a:p>
          <a:p>
            <a:pPr eaLnBrk="1" hangingPunct="1">
              <a:spcBef>
                <a:spcPts val="0"/>
              </a:spcBef>
            </a:pPr>
            <a:endParaRPr lang="en-US" sz="900" dirty="0" smtClean="0"/>
          </a:p>
          <a:p>
            <a:pPr eaLnBrk="1" hangingPunct="1">
              <a:spcBef>
                <a:spcPts val="0"/>
              </a:spcBef>
            </a:pPr>
            <a:r>
              <a:rPr lang="en-US" sz="2000" dirty="0" smtClean="0"/>
              <a:t>Allows for:</a:t>
            </a:r>
          </a:p>
          <a:p>
            <a:pPr eaLnBrk="1" hangingPunct="1">
              <a:spcBef>
                <a:spcPts val="0"/>
              </a:spcBef>
            </a:pPr>
            <a:endParaRPr lang="en-US" sz="6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Application of best practices</a:t>
            </a:r>
          </a:p>
          <a:p>
            <a:pPr lvl="1">
              <a:spcBef>
                <a:spcPts val="0"/>
              </a:spcBef>
            </a:pPr>
            <a:endParaRPr lang="en-US" sz="6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endParaRPr lang="en-US" sz="6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Standardization of care</a:t>
            </a:r>
          </a:p>
          <a:p>
            <a:pPr lvl="1">
              <a:spcBef>
                <a:spcPts val="0"/>
              </a:spcBef>
            </a:pPr>
            <a:endParaRPr lang="en-US" sz="6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endParaRPr lang="en-US" sz="6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Judgment of pharmacist and individual patient needs</a:t>
            </a:r>
          </a:p>
          <a:p>
            <a:pPr lvl="1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</a:pPr>
            <a:endParaRPr lang="en-US" sz="900" dirty="0" smtClean="0"/>
          </a:p>
          <a:p>
            <a:pPr lvl="1" eaLnBrk="1" hangingPunct="1">
              <a:spcBef>
                <a:spcPts val="0"/>
              </a:spcBef>
              <a:buNone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endParaRPr lang="en-US" sz="2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2834662" cy="426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prstClr val="black"/>
                </a:solidFill>
              </a:rPr>
              <a:t>References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8229600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50" dirty="0">
                <a:solidFill>
                  <a:prstClr val="black"/>
                </a:solidFill>
              </a:rPr>
              <a:t>Keehan S, Cuckler G, Sisko A, Madison A, et al. National health expenditure projections: Modest annual growth until coverage expands and economic growth accelerates. </a:t>
            </a:r>
            <a:r>
              <a:rPr lang="en-US" sz="1450" i="1" dirty="0">
                <a:solidFill>
                  <a:prstClr val="black"/>
                </a:solidFill>
              </a:rPr>
              <a:t>Health Affairs, </a:t>
            </a:r>
            <a:r>
              <a:rPr lang="en-US" sz="1450" dirty="0">
                <a:solidFill>
                  <a:prstClr val="black"/>
                </a:solidFill>
              </a:rPr>
              <a:t>June 2012, Retrieved July 8, 2013 at </a:t>
            </a:r>
            <a:r>
              <a:rPr lang="en-US" sz="1450" dirty="0">
                <a:solidFill>
                  <a:prstClr val="black"/>
                </a:solidFill>
                <a:hlinkClick r:id="rId2"/>
              </a:rPr>
              <a:t>http://content.healthaffairs.org/content/early/2012/06/11/hlthaff.2012.0404.abstract </a:t>
            </a:r>
            <a:r>
              <a:rPr lang="en-US" sz="1450" dirty="0">
                <a:solidFill>
                  <a:prstClr val="black"/>
                </a:solidFill>
                <a:hlinkClick r:id="rId3"/>
              </a:rPr>
              <a:t>l</a:t>
            </a:r>
            <a:endParaRPr lang="en-US" sz="145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0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50" dirty="0">
                <a:solidFill>
                  <a:prstClr val="black"/>
                </a:solidFill>
              </a:rPr>
              <a:t>IOM, 2012, Best Care at Lower Cost.</a:t>
            </a:r>
          </a:p>
          <a:p>
            <a:pPr marL="342900" indent="-342900">
              <a:buFont typeface="+mj-lt"/>
              <a:buAutoNum type="arabicPeriod"/>
            </a:pPr>
            <a:endParaRPr lang="en-US" sz="10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50" dirty="0">
                <a:solidFill>
                  <a:srgbClr val="000000"/>
                </a:solidFill>
              </a:rPr>
              <a:t>Abramowitz P. The evolution and metamorphosis of the pharmacy practice models. </a:t>
            </a:r>
            <a:r>
              <a:rPr lang="en-US" sz="1450" i="1" dirty="0">
                <a:solidFill>
                  <a:srgbClr val="000000"/>
                </a:solidFill>
              </a:rPr>
              <a:t>Am J Health-Sys Pharm</a:t>
            </a:r>
            <a:r>
              <a:rPr lang="en-US" sz="1450" dirty="0">
                <a:solidFill>
                  <a:srgbClr val="000000"/>
                </a:solidFill>
              </a:rPr>
              <a:t>. 2009; 66:1437-1440.</a:t>
            </a:r>
          </a:p>
          <a:p>
            <a:pPr marL="342900" indent="-342900">
              <a:buFont typeface="+mj-lt"/>
              <a:buAutoNum type="arabicPeriod"/>
            </a:pPr>
            <a:endParaRPr lang="en-US" sz="10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50" dirty="0">
                <a:solidFill>
                  <a:prstClr val="black"/>
                </a:solidFill>
              </a:rPr>
              <a:t>MoHLTC. Inter-professional care: A blueprint for action in Ontario. August 20, 2007.</a:t>
            </a:r>
          </a:p>
          <a:p>
            <a:pPr marL="342900" indent="-342900">
              <a:buFont typeface="+mj-lt"/>
              <a:buAutoNum type="arabicPeriod"/>
            </a:pPr>
            <a:endParaRPr lang="en-US" sz="10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50" dirty="0">
                <a:solidFill>
                  <a:srgbClr val="000000"/>
                </a:solidFill>
              </a:rPr>
              <a:t>Benjamin R. Letter to Scott Giberson, Chief Professional Officer, Pharmacy, U.S. Assistant Surgeon General. Dec. 14, 2011.</a:t>
            </a:r>
          </a:p>
          <a:p>
            <a:pPr marL="342900" indent="-342900">
              <a:buFont typeface="+mj-lt"/>
              <a:buAutoNum type="arabicPeriod"/>
            </a:pPr>
            <a:endParaRPr lang="en-US" sz="10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50" dirty="0" smtClean="0">
                <a:solidFill>
                  <a:prstClr val="black"/>
                </a:solidFill>
              </a:rPr>
              <a:t>Pedersen C, Schneider P, Scheckelhoff D. ASHP national survey of pharmacy practice in hospital settings: Monitoring and patient education – 2012. </a:t>
            </a:r>
            <a:r>
              <a:rPr lang="en-US" sz="1450" i="1" dirty="0">
                <a:solidFill>
                  <a:srgbClr val="000000"/>
                </a:solidFill>
              </a:rPr>
              <a:t>Am J Health-Sys Pharm</a:t>
            </a:r>
            <a:r>
              <a:rPr lang="en-US" sz="1450" dirty="0" smtClean="0">
                <a:solidFill>
                  <a:srgbClr val="000000"/>
                </a:solidFill>
              </a:rPr>
              <a:t>. 2013; 70: 787-803.</a:t>
            </a:r>
            <a:endParaRPr lang="en-US" sz="145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0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50" dirty="0" smtClean="0">
                <a:solidFill>
                  <a:prstClr val="black"/>
                </a:solidFill>
              </a:rPr>
              <a:t>PR </a:t>
            </a:r>
            <a:r>
              <a:rPr lang="en-US" sz="1450" dirty="0">
                <a:solidFill>
                  <a:prstClr val="black"/>
                </a:solidFill>
              </a:rPr>
              <a:t>Newswire. Pharmacy Technician Certification Board announces certification program changes. Retrieved on August 21, 2013 at </a:t>
            </a:r>
            <a:r>
              <a:rPr lang="en-US" sz="1450" dirty="0">
                <a:solidFill>
                  <a:prstClr val="black"/>
                </a:solidFill>
                <a:hlinkClick r:id="rId4"/>
              </a:rPr>
              <a:t>http://www.prnewswire.com/news-releases/pharmacy-technician-certification-board-announces-certification-program-changes-193664121.html</a:t>
            </a:r>
            <a:endParaRPr lang="en-US" sz="145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5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prstClr val="black"/>
                </a:solidFill>
              </a:rPr>
              <a:t>References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n-US" sz="1500" dirty="0" smtClean="0"/>
              <a:t>Calman N. Hauser D. Chokshi D. Lost to follow-up: The health goals of accountable care. </a:t>
            </a:r>
            <a:r>
              <a:rPr lang="en-US" sz="1500" i="1" dirty="0" smtClean="0"/>
              <a:t>Arch Intern Med</a:t>
            </a:r>
            <a:r>
              <a:rPr lang="en-US" sz="1500" dirty="0" smtClean="0"/>
              <a:t>. 2012; 172(7): 584-586.</a:t>
            </a:r>
          </a:p>
          <a:p>
            <a:pPr marL="342900" indent="-342900">
              <a:buFont typeface="+mj-lt"/>
              <a:buAutoNum type="arabicPeriod" startAt="8"/>
            </a:pPr>
            <a:endParaRPr lang="en-US" sz="15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en-US" sz="1500" dirty="0" smtClean="0"/>
              <a:t>CMS. Guide to quality measurement for Accountable Care Organizations starting in 2012: Agreement period, performance year, and reporting period. Retrieved on March 22, 2013 at </a:t>
            </a:r>
            <a:r>
              <a:rPr lang="en-US" sz="1500" dirty="0" smtClean="0">
                <a:hlinkClick r:id="rId2"/>
              </a:rPr>
              <a:t>http://www.cms.gov/Medicare/Medicare-Fee-for-Service-Payment/sharedsavingsprogram/Downloads/ACO-Guide-Quality-Measurement-2012.pdf</a:t>
            </a:r>
            <a:endParaRPr lang="en-US" sz="1500" dirty="0" smtClean="0"/>
          </a:p>
          <a:p>
            <a:pPr marL="342900" indent="-342900">
              <a:buFont typeface="+mj-lt"/>
              <a:buAutoNum type="arabicPeriod" startAt="8"/>
            </a:pPr>
            <a:endParaRPr lang="en-US" sz="1500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en-US" sz="1500" dirty="0" smtClean="0"/>
              <a:t>Office </a:t>
            </a:r>
            <a:r>
              <a:rPr lang="en-US" sz="1500" dirty="0"/>
              <a:t>of Clinical Standards &amp; Quality. CMS. Accountable Care Organization 2012 Program Analysis. 2011. Retrieved on </a:t>
            </a:r>
            <a:r>
              <a:rPr lang="en-US" sz="1500" dirty="0" smtClean="0"/>
              <a:t>August 21, </a:t>
            </a:r>
            <a:r>
              <a:rPr lang="en-US" sz="1500" dirty="0"/>
              <a:t>2013 at </a:t>
            </a:r>
            <a:r>
              <a:rPr lang="en-US" sz="1500" dirty="0">
                <a:hlinkClick r:id="rId3"/>
              </a:rPr>
              <a:t>http://www.cms.gov/Medicare/Medicare-Fee-for-Service-Payment/sharedsavingsprogram/Downloads/ACO_QualityMeasures.pdf</a:t>
            </a:r>
            <a:endParaRPr lang="en-US" sz="1500" dirty="0"/>
          </a:p>
          <a:p>
            <a:pPr marL="342900" indent="-342900">
              <a:buFont typeface="+mj-lt"/>
              <a:buAutoNum type="arabicPeriod" startAt="8"/>
            </a:pPr>
            <a:endParaRPr lang="en-US" sz="1500" dirty="0"/>
          </a:p>
          <a:p>
            <a:pPr marL="342900" indent="-342900">
              <a:buFontTx/>
              <a:buAutoNum type="arabicPeriod" startAt="8"/>
            </a:pPr>
            <a:r>
              <a:rPr lang="en-US" sz="1500" dirty="0" smtClean="0"/>
              <a:t>Muthlestein D. Continued growth of public and private ACOs. </a:t>
            </a:r>
            <a:r>
              <a:rPr lang="en-US" sz="1500" i="1" dirty="0" smtClean="0"/>
              <a:t>Health Affairs</a:t>
            </a:r>
            <a:r>
              <a:rPr lang="en-US" sz="1500" dirty="0" smtClean="0"/>
              <a:t>, </a:t>
            </a:r>
            <a:r>
              <a:rPr lang="en-US" sz="1500" dirty="0" smtClean="0">
                <a:hlinkClick r:id="rId4"/>
              </a:rPr>
              <a:t>http://healthaffairs.org/blog/2013/02/19/continued-growth-of-public-and-private-accountable-care-organizations/</a:t>
            </a:r>
            <a:endParaRPr lang="en-US" sz="1500" dirty="0" smtClean="0"/>
          </a:p>
          <a:p>
            <a:pPr marL="342900" indent="-342900">
              <a:buFontTx/>
              <a:buAutoNum type="arabicPeriod" startAt="8"/>
            </a:pPr>
            <a:endParaRPr lang="en-US" sz="1500" dirty="0"/>
          </a:p>
          <a:p>
            <a:pPr marL="342900" indent="-342900">
              <a:buFontTx/>
              <a:buAutoNum type="arabicPeriod" startAt="8"/>
            </a:pPr>
            <a:r>
              <a:rPr lang="en-US" sz="1500" dirty="0">
                <a:cs typeface="Arial" pitchFamily="34" charset="0"/>
              </a:rPr>
              <a:t>ASHP Report. Report of the 2012 ASHP Task Force on Accountable Care Organizations. </a:t>
            </a:r>
            <a:r>
              <a:rPr lang="en-US" sz="1500" i="1" dirty="0">
                <a:cs typeface="Arial" pitchFamily="34" charset="0"/>
              </a:rPr>
              <a:t>Am J Health-Sys Pharm.</a:t>
            </a:r>
            <a:r>
              <a:rPr lang="en-US" sz="1500" dirty="0">
                <a:cs typeface="Arial" pitchFamily="34" charset="0"/>
              </a:rPr>
              <a:t> 2013;70:66-76</a:t>
            </a:r>
            <a:r>
              <a:rPr lang="en-US" sz="1500" dirty="0" smtClean="0">
                <a:cs typeface="Arial" pitchFamily="34" charset="0"/>
              </a:rPr>
              <a:t>.</a:t>
            </a:r>
            <a:endParaRPr lang="en-US" sz="1500" dirty="0"/>
          </a:p>
          <a:p>
            <a:pPr marL="342900" indent="-342900">
              <a:buFont typeface="+mj-lt"/>
              <a:buAutoNum type="arabicPeriod" startAt="8"/>
            </a:pPr>
            <a:endParaRPr lang="en-US" sz="15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endParaRPr 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prstClr val="black"/>
                </a:solidFill>
              </a:rPr>
              <a:t>References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8610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en-US" sz="1500" dirty="0" smtClean="0">
                <a:cs typeface="Arial" pitchFamily="34" charset="0"/>
              </a:rPr>
              <a:t>Gold J. 9 Pioneer ACOs Jump Ship After First Year. </a:t>
            </a:r>
            <a:r>
              <a:rPr lang="en-US" sz="1500" i="1" dirty="0" smtClean="0">
                <a:cs typeface="Arial" pitchFamily="34" charset="0"/>
              </a:rPr>
              <a:t>Kaiser Health News.</a:t>
            </a:r>
            <a:r>
              <a:rPr lang="en-US" sz="1500" dirty="0" smtClean="0">
                <a:cs typeface="Arial" pitchFamily="34" charset="0"/>
              </a:rPr>
              <a:t> Retrieved July 22, 2013 at </a:t>
            </a:r>
            <a:r>
              <a:rPr lang="en-US" sz="1500" dirty="0" smtClean="0">
                <a:cs typeface="Arial" pitchFamily="34" charset="0"/>
                <a:hlinkClick r:id="rId2"/>
              </a:rPr>
              <a:t>http://capsules.kaiserhealthnews.org/index.php/2013/07/9-pioneer-acos-jump-ship-after-first-year/</a:t>
            </a:r>
            <a:endParaRPr lang="en-US" sz="1500" dirty="0" smtClean="0">
              <a:cs typeface="Arial" pitchFamily="34" charset="0"/>
            </a:endParaRPr>
          </a:p>
          <a:p>
            <a:pPr marL="342900" indent="-342900">
              <a:buFontTx/>
              <a:buAutoNum type="arabicPeriod" startAt="13"/>
            </a:pPr>
            <a:endParaRPr lang="en-US" sz="1500" dirty="0" smtClean="0">
              <a:cs typeface="Arial" pitchFamily="34" charset="0"/>
            </a:endParaRPr>
          </a:p>
          <a:p>
            <a:pPr marL="342900" indent="-342900">
              <a:buFontTx/>
              <a:buAutoNum type="arabicPeriod" startAt="13"/>
            </a:pPr>
            <a:r>
              <a:rPr lang="en-US" sz="1500" dirty="0" smtClean="0">
                <a:cs typeface="Arial" pitchFamily="34" charset="0"/>
              </a:rPr>
              <a:t>Kliff A. Is this the end of health insurers? </a:t>
            </a:r>
            <a:r>
              <a:rPr lang="en-US" sz="1500" i="1" dirty="0" smtClean="0">
                <a:cs typeface="Arial" pitchFamily="34" charset="0"/>
              </a:rPr>
              <a:t>Washington Post.</a:t>
            </a:r>
            <a:r>
              <a:rPr lang="en-US" sz="1500" dirty="0" smtClean="0">
                <a:cs typeface="Arial" pitchFamily="34" charset="0"/>
              </a:rPr>
              <a:t> Retrieved July 8, 2013 at </a:t>
            </a:r>
            <a:r>
              <a:rPr lang="en-US" sz="1500" dirty="0" smtClean="0">
                <a:hlinkClick r:id="rId3"/>
              </a:rPr>
              <a:t>http://m.washingtonpost.com/blogs/wonkblog/wp/2013/07/05/want-to-kill-health-insurers-this-start-up-is-teaching-hospitals-how/</a:t>
            </a:r>
            <a:endParaRPr lang="en-US" sz="1500" dirty="0" smtClean="0"/>
          </a:p>
          <a:p>
            <a:pPr marL="342900" indent="-342900">
              <a:buFontTx/>
              <a:buAutoNum type="arabicPeriod" startAt="13"/>
            </a:pPr>
            <a:endParaRPr lang="en-US" sz="1500" dirty="0">
              <a:cs typeface="Arial" pitchFamily="34" charset="0"/>
            </a:endParaRPr>
          </a:p>
          <a:p>
            <a:pPr marL="342900" indent="-342900">
              <a:buFontTx/>
              <a:buAutoNum type="arabicPeriod" startAt="13"/>
            </a:pPr>
            <a:r>
              <a:rPr lang="en-US" sz="1500" dirty="0" smtClean="0">
                <a:cs typeface="Arial" pitchFamily="34" charset="0"/>
              </a:rPr>
              <a:t>MacKinnon GE. Recognizing pharmacists as healthcare providers – a solution for the Patient Protection and Affordable Care Act roll-out. </a:t>
            </a:r>
            <a:r>
              <a:rPr lang="en-US" sz="1500" i="1" dirty="0" smtClean="0">
                <a:cs typeface="Arial" pitchFamily="34" charset="0"/>
              </a:rPr>
              <a:t>Formulary Journal. </a:t>
            </a:r>
            <a:r>
              <a:rPr lang="en-US" sz="1500" dirty="0" smtClean="0">
                <a:cs typeface="Arial" pitchFamily="34" charset="0"/>
              </a:rPr>
              <a:t>2013, September. 48:300-302.</a:t>
            </a:r>
          </a:p>
          <a:p>
            <a:pPr marL="342900" indent="-342900">
              <a:buFontTx/>
              <a:buAutoNum type="arabicPeriod" startAt="13"/>
            </a:pPr>
            <a:endParaRPr lang="en-US" sz="1500" dirty="0">
              <a:cs typeface="Arial" pitchFamily="34" charset="0"/>
            </a:endParaRPr>
          </a:p>
          <a:p>
            <a:pPr marL="342900" indent="-342900">
              <a:buFontTx/>
              <a:buAutoNum type="arabicPeriod" startAt="13"/>
            </a:pPr>
            <a:r>
              <a:rPr lang="en-US" sz="1500" dirty="0" smtClean="0">
                <a:cs typeface="Arial" pitchFamily="34" charset="0"/>
              </a:rPr>
              <a:t>Dept</a:t>
            </a:r>
            <a:r>
              <a:rPr lang="en-US" sz="1500" dirty="0">
                <a:cs typeface="Arial" pitchFamily="34" charset="0"/>
              </a:rPr>
              <a:t>. of HHS. CMS. Medicare and Medicaid Programs; Reform of hospital and critical access hospital conditions of participation. </a:t>
            </a:r>
            <a:r>
              <a:rPr lang="en-US" sz="1500" i="1" dirty="0">
                <a:cs typeface="Arial" pitchFamily="34" charset="0"/>
              </a:rPr>
              <a:t>Federal Register</a:t>
            </a:r>
            <a:r>
              <a:rPr lang="en-US" sz="1500" dirty="0">
                <a:cs typeface="Arial" pitchFamily="34" charset="0"/>
              </a:rPr>
              <a:t>. 2011. 76(205):65891-908, Retrieved on February 5, 2013 at </a:t>
            </a:r>
            <a:r>
              <a:rPr lang="en-US" sz="1500" dirty="0">
                <a:cs typeface="Arial" pitchFamily="34" charset="0"/>
                <a:hlinkClick r:id="rId4"/>
              </a:rPr>
              <a:t>https://</a:t>
            </a:r>
            <a:r>
              <a:rPr lang="en-US" sz="1500" dirty="0" smtClean="0">
                <a:cs typeface="Arial" pitchFamily="34" charset="0"/>
                <a:hlinkClick r:id="rId4"/>
              </a:rPr>
              <a:t>www.cms.gov/Regulations-and-Guidance/Legislation/CFCsAndCoPs/downloads/CMS3244P.pdf</a:t>
            </a:r>
            <a:endParaRPr lang="en-US" sz="1500" dirty="0" smtClean="0">
              <a:cs typeface="Arial" pitchFamily="34" charset="0"/>
            </a:endParaRPr>
          </a:p>
          <a:p>
            <a:pPr marL="342900" indent="-342900">
              <a:buFontTx/>
              <a:buAutoNum type="arabicPeriod" startAt="13"/>
            </a:pPr>
            <a:endParaRPr lang="en-US" sz="1500" dirty="0">
              <a:cs typeface="Arial" pitchFamily="34" charset="0"/>
            </a:endParaRPr>
          </a:p>
          <a:p>
            <a:pPr marL="342900" indent="-342900">
              <a:buFontTx/>
              <a:buAutoNum type="arabicPeriod" startAt="13"/>
            </a:pPr>
            <a:r>
              <a:rPr lang="en-US" sz="1500" dirty="0" smtClean="0">
                <a:cs typeface="Arial" pitchFamily="34" charset="0"/>
              </a:rPr>
              <a:t>California provider status bill becomes law. </a:t>
            </a:r>
            <a:r>
              <a:rPr lang="en-US" sz="1500" dirty="0">
                <a:cs typeface="Arial" pitchFamily="34" charset="0"/>
              </a:rPr>
              <a:t>Retrieved on </a:t>
            </a:r>
            <a:r>
              <a:rPr lang="en-US" sz="1500" dirty="0" smtClean="0">
                <a:cs typeface="Arial" pitchFamily="34" charset="0"/>
              </a:rPr>
              <a:t>October 5, </a:t>
            </a:r>
            <a:r>
              <a:rPr lang="en-US" sz="1500" dirty="0">
                <a:cs typeface="Arial" pitchFamily="34" charset="0"/>
              </a:rPr>
              <a:t>2013 at </a:t>
            </a:r>
            <a:r>
              <a:rPr lang="en-US" sz="1500" dirty="0">
                <a:cs typeface="Arial" pitchFamily="34" charset="0"/>
                <a:hlinkClick r:id="rId5"/>
              </a:rPr>
              <a:t>http://</a:t>
            </a:r>
            <a:r>
              <a:rPr lang="en-US" sz="1500" dirty="0" smtClean="0">
                <a:cs typeface="Arial" pitchFamily="34" charset="0"/>
                <a:hlinkClick r:id="rId5"/>
              </a:rPr>
              <a:t>www.pharmacist.com/california-provider-status-bill-becomes-law</a:t>
            </a:r>
            <a:endParaRPr lang="en-US" sz="1500" dirty="0" smtClean="0">
              <a:cs typeface="Arial" pitchFamily="34" charset="0"/>
            </a:endParaRPr>
          </a:p>
          <a:p>
            <a:pPr marL="342900" indent="-342900">
              <a:buFontTx/>
              <a:buAutoNum type="arabicPeriod" startAt="13"/>
            </a:pPr>
            <a:endParaRPr lang="en-US" sz="1500" dirty="0">
              <a:cs typeface="Arial" pitchFamily="34" charset="0"/>
            </a:endParaRPr>
          </a:p>
          <a:p>
            <a:pPr marL="342900" indent="-342900">
              <a:buFontTx/>
              <a:buAutoNum type="arabicPeriod" startAt="13"/>
            </a:pPr>
            <a:endParaRPr lang="en-US" sz="1500" dirty="0">
              <a:cs typeface="Arial" pitchFamily="34" charset="0"/>
            </a:endParaRPr>
          </a:p>
          <a:p>
            <a:pPr marL="342900" indent="-342900">
              <a:buFontTx/>
              <a:buAutoNum type="arabicPeriod" startAt="13"/>
            </a:pPr>
            <a:endParaRPr lang="en-US" sz="1500" dirty="0">
              <a:cs typeface="Arial" pitchFamily="34" charset="0"/>
            </a:endParaRPr>
          </a:p>
          <a:p>
            <a:pPr marL="342900" indent="-342900">
              <a:buFontTx/>
              <a:buAutoNum type="arabicPeriod" startAt="13"/>
            </a:pPr>
            <a:endParaRPr lang="en-US" sz="1500" dirty="0">
              <a:cs typeface="Arial" pitchFamily="34" charset="0"/>
            </a:endParaRPr>
          </a:p>
          <a:p>
            <a:pPr marL="342900" indent="-342900">
              <a:buFontTx/>
              <a:buAutoNum type="arabicPeriod" startAt="12"/>
            </a:pPr>
            <a:endParaRPr lang="en-US" sz="15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7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3340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prstClr val="black"/>
                </a:solidFill>
              </a:rPr>
              <a:t>References</a:t>
            </a:r>
            <a:endParaRPr lang="en-US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87462"/>
            <a:ext cx="8229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8"/>
            </a:pPr>
            <a:r>
              <a:rPr lang="en-US" sz="1500" dirty="0">
                <a:cs typeface="Arial" pitchFamily="34" charset="0"/>
              </a:rPr>
              <a:t>Community Pharmacy Foundation. Retrieved on February 6, 2013 at </a:t>
            </a:r>
            <a:r>
              <a:rPr lang="en-US" sz="1500" dirty="0">
                <a:cs typeface="Arial" pitchFamily="34" charset="0"/>
                <a:hlinkClick r:id="rId2"/>
              </a:rPr>
              <a:t>http://www.communitypharmacyfoundation.org/resources/grant_docs/CPFGrantDoc_52258.pdf</a:t>
            </a:r>
            <a:endParaRPr lang="en-US" sz="1500" dirty="0">
              <a:cs typeface="Arial" pitchFamily="34" charset="0"/>
            </a:endParaRPr>
          </a:p>
          <a:p>
            <a:pPr marL="342900" indent="-342900">
              <a:buFont typeface="+mj-lt"/>
              <a:buAutoNum type="arabicPeriod" startAt="18"/>
            </a:pPr>
            <a:endParaRPr lang="en-US" sz="15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en-US" sz="1500" dirty="0" smtClean="0">
                <a:solidFill>
                  <a:prstClr val="black"/>
                </a:solidFill>
                <a:cs typeface="Arial" pitchFamily="34" charset="0"/>
              </a:rPr>
              <a:t>Murawski </a:t>
            </a: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M, Villa K, et al. Advanced-practice pharmacists: Practice characteristics and reimbursement of pharmacists certified for collaborative clinical practice in New Mexico and North Carolina. </a:t>
            </a:r>
            <a:r>
              <a:rPr lang="en-US" sz="1500" i="1" dirty="0">
                <a:solidFill>
                  <a:prstClr val="black"/>
                </a:solidFill>
                <a:cs typeface="Arial" pitchFamily="34" charset="0"/>
              </a:rPr>
              <a:t>Am J Health-Sys Pharm.</a:t>
            </a: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 2011; 68: e47-e56.</a:t>
            </a:r>
          </a:p>
          <a:p>
            <a:pPr marL="342900" indent="-342900">
              <a:buFontTx/>
              <a:buAutoNum type="arabicPeriod" startAt="18"/>
            </a:pPr>
            <a:endParaRPr lang="en-US" sz="1500" dirty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buFontTx/>
              <a:buAutoNum type="arabicPeriod" startAt="18"/>
            </a:pP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Abramowitz P, Shane R, et al. Pharmacists interdependent prescribing: A new model for optimizing patient outcomes. </a:t>
            </a:r>
            <a:r>
              <a:rPr lang="en-US" sz="1500" i="1" dirty="0">
                <a:solidFill>
                  <a:prstClr val="black"/>
                </a:solidFill>
                <a:cs typeface="Arial" pitchFamily="34" charset="0"/>
              </a:rPr>
              <a:t>Am J Health-Sys Pharm.</a:t>
            </a: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 2012;69:1976-81.</a:t>
            </a:r>
            <a:endParaRPr lang="en-US" sz="15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>
              <a:buFontTx/>
              <a:buAutoNum type="arabicPeriod" startAt="18"/>
            </a:pPr>
            <a:endParaRPr lang="en-US" sz="15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>
              <a:buFontTx/>
              <a:buAutoNum type="arabicPeriod" startAt="18"/>
            </a:pPr>
            <a:r>
              <a:rPr lang="en-US" sz="1500" dirty="0" smtClean="0">
                <a:solidFill>
                  <a:srgbClr val="000000"/>
                </a:solidFill>
                <a:cs typeface="Arial" pitchFamily="34" charset="0"/>
              </a:rPr>
              <a:t>Department of Health. Pharmacist independent prescribing FAQ.  2010. </a:t>
            </a:r>
            <a:r>
              <a:rPr lang="en-US" sz="1500" dirty="0" smtClean="0">
                <a:solidFill>
                  <a:srgbClr val="000000"/>
                </a:solidFill>
                <a:cs typeface="Arial" pitchFamily="34" charset="0"/>
                <a:hlinkClick r:id="rId3"/>
              </a:rPr>
              <a:t>www.dh.gov.uk/en/Healthcare/Medicinespharmacyandindustry/Prescriptions/TheNon-MedicalPrescribingProgramme/Independentpharmacistprescribing/DH_4133943</a:t>
            </a:r>
            <a:endParaRPr lang="en-US" sz="15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>
              <a:buFontTx/>
              <a:buAutoNum type="arabicPeriod" startAt="18"/>
            </a:pPr>
            <a:endParaRPr lang="en-US" sz="15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>
              <a:buFontTx/>
              <a:buAutoNum type="arabicPeriod" startAt="18"/>
            </a:pPr>
            <a:r>
              <a:rPr lang="en-US" sz="1500" dirty="0" smtClean="0">
                <a:solidFill>
                  <a:srgbClr val="000000"/>
                </a:solidFill>
                <a:cs typeface="Arial" pitchFamily="34" charset="0"/>
              </a:rPr>
              <a:t>Ontario </a:t>
            </a:r>
            <a:r>
              <a:rPr lang="en-US" sz="1500" dirty="0">
                <a:solidFill>
                  <a:srgbClr val="000000"/>
                </a:solidFill>
                <a:cs typeface="Arial" pitchFamily="34" charset="0"/>
              </a:rPr>
              <a:t>College of Pharmacists. Understanding your pharmacist’s expanded role. Retrieved September 5, 2013 at </a:t>
            </a:r>
            <a:r>
              <a:rPr lang="en-US" sz="1500" dirty="0">
                <a:solidFill>
                  <a:srgbClr val="000000"/>
                </a:solidFill>
                <a:cs typeface="Arial" pitchFamily="34" charset="0"/>
                <a:hlinkClick r:id="rId4"/>
              </a:rPr>
              <a:t>http://www.ocpinfo.com/Client/ocp/ocphome.nsf/object/Brochure/$</a:t>
            </a:r>
            <a:r>
              <a:rPr lang="en-US" sz="1500" dirty="0" smtClean="0">
                <a:solidFill>
                  <a:srgbClr val="000000"/>
                </a:solidFill>
                <a:cs typeface="Arial" pitchFamily="34" charset="0"/>
                <a:hlinkClick r:id="rId4"/>
              </a:rPr>
              <a:t>file/Exp_Role_Letter.pdf</a:t>
            </a:r>
            <a:endParaRPr lang="en-US" sz="15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>
              <a:buFontTx/>
              <a:buAutoNum type="arabicPeriod" startAt="18"/>
            </a:pPr>
            <a:endParaRPr lang="en-US" sz="15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>
              <a:buFontTx/>
              <a:buAutoNum type="arabicPeriod" startAt="18"/>
            </a:pPr>
            <a:r>
              <a:rPr lang="en-US" sz="1500" dirty="0" smtClean="0">
                <a:solidFill>
                  <a:srgbClr val="000000"/>
                </a:solidFill>
                <a:cs typeface="Arial" pitchFamily="34" charset="0"/>
              </a:rPr>
              <a:t>Legislative </a:t>
            </a:r>
            <a:r>
              <a:rPr lang="en-US" sz="1500" dirty="0">
                <a:solidFill>
                  <a:srgbClr val="000000"/>
                </a:solidFill>
                <a:cs typeface="Arial" pitchFamily="34" charset="0"/>
              </a:rPr>
              <a:t>change in Quebec gives pharmacists expanded authorities. Can Pharm J. 2012;145:7.</a:t>
            </a:r>
          </a:p>
        </p:txBody>
      </p:sp>
    </p:spTree>
    <p:extLst>
      <p:ext uri="{BB962C8B-B14F-4D97-AF65-F5344CB8AC3E}">
        <p14:creationId xmlns:p14="http://schemas.microsoft.com/office/powerpoint/2010/main" val="23081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4876800" y="1371600"/>
            <a:ext cx="4114800" cy="5029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What is an Optimal Practice Model?</a:t>
            </a:r>
          </a:p>
          <a:p>
            <a:pPr>
              <a:spcBef>
                <a:spcPts val="0"/>
              </a:spcBef>
              <a:buNone/>
            </a:pPr>
            <a:endParaRPr lang="en-US" sz="900" b="1" dirty="0" smtClean="0"/>
          </a:p>
          <a:p>
            <a:pPr eaLnBrk="1" hangingPunct="1">
              <a:spcBef>
                <a:spcPts val="0"/>
              </a:spcBef>
            </a:pPr>
            <a:r>
              <a:rPr lang="en-US" sz="2000" dirty="0" smtClean="0"/>
              <a:t>Incorporates roles of pharmacists, technicians, and other support personnel into the provision of interprofessional care</a:t>
            </a:r>
          </a:p>
          <a:p>
            <a:pPr eaLnBrk="1" hangingPunct="1">
              <a:spcBef>
                <a:spcPts val="0"/>
              </a:spcBef>
            </a:pPr>
            <a:endParaRPr lang="en-US" sz="11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Encompasses patient care activities that span across all sites of care</a:t>
            </a:r>
          </a:p>
          <a:p>
            <a:pPr>
              <a:spcBef>
                <a:spcPts val="0"/>
              </a:spcBef>
            </a:pPr>
            <a:endParaRPr lang="en-US" sz="1100" dirty="0" smtClean="0"/>
          </a:p>
          <a:p>
            <a:pPr eaLnBrk="1" hangingPunct="1">
              <a:spcBef>
                <a:spcPts val="0"/>
              </a:spcBef>
            </a:pPr>
            <a:r>
              <a:rPr lang="en-US" sz="2000" dirty="0" smtClean="0"/>
              <a:t>Optimizes technology and information systems to enhance care</a:t>
            </a:r>
          </a:p>
          <a:p>
            <a:pPr eaLnBrk="1" hangingPunct="1">
              <a:spcBef>
                <a:spcPts val="0"/>
              </a:spcBef>
            </a:pPr>
            <a:endParaRPr lang="en-US" sz="2000" dirty="0" smtClean="0"/>
          </a:p>
          <a:p>
            <a:pPr lvl="1" eaLnBrk="1" hangingPunct="1">
              <a:spcBef>
                <a:spcPts val="0"/>
              </a:spcBef>
              <a:buNone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endParaRPr lang="en-US" sz="2000" dirty="0" smtClean="0"/>
          </a:p>
        </p:txBody>
      </p:sp>
      <p:pic>
        <p:nvPicPr>
          <p:cNvPr id="10242" name="Picture 2" descr="E:\Martha Jefferson Photo Shoot _ Feb2013\Lester_020613_1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199"/>
            <a:ext cx="4351496" cy="289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9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3505200" y="1295400"/>
            <a:ext cx="53340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Imperatives for Practice Model Change</a:t>
            </a:r>
          </a:p>
          <a:p>
            <a:pPr>
              <a:spcBef>
                <a:spcPts val="0"/>
              </a:spcBef>
            </a:pPr>
            <a:endParaRPr lang="en-US" sz="105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Our Patients </a:t>
            </a:r>
          </a:p>
          <a:p>
            <a:pPr>
              <a:spcBef>
                <a:spcPts val="0"/>
              </a:spcBef>
            </a:pPr>
            <a:endParaRPr lang="en-US" sz="5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Medication use and its outcomes are far from optimal in the U.S. </a:t>
            </a:r>
          </a:p>
          <a:p>
            <a:pPr lvl="1">
              <a:spcBef>
                <a:spcPts val="0"/>
              </a:spcBef>
            </a:pPr>
            <a:endParaRPr lang="en-US" sz="5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Admissions and readmissions to hospitals due to medication therapy are too high</a:t>
            </a:r>
          </a:p>
          <a:p>
            <a:pPr lvl="1">
              <a:spcBef>
                <a:spcPts val="0"/>
              </a:spcBef>
            </a:pPr>
            <a:endParaRPr lang="en-US" sz="5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Provision of primary care and management of chronic disease is inadequate to meet </a:t>
            </a:r>
            <a:r>
              <a:rPr lang="en-US" sz="2000" dirty="0" smtClean="0">
                <a:latin typeface="+mn-lt"/>
              </a:rPr>
              <a:t>global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needs</a:t>
            </a:r>
          </a:p>
          <a:p>
            <a:pPr lvl="1">
              <a:spcBef>
                <a:spcPts val="0"/>
              </a:spcBef>
            </a:pPr>
            <a:endParaRPr lang="en-US" sz="5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Wellness and prevention do not receive adequate attention</a:t>
            </a:r>
            <a:endParaRPr lang="en-US" sz="2000" dirty="0" smtClean="0">
              <a:latin typeface="+mn-lt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 t="4223" r="937" b="11261"/>
          <a:stretch>
            <a:fillRect/>
          </a:stretch>
        </p:blipFill>
        <p:spPr bwMode="auto">
          <a:xfrm>
            <a:off x="381000" y="1828800"/>
            <a:ext cx="2833316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6553200" cy="5029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Health System Spending</a:t>
            </a:r>
            <a:endParaRPr lang="en-US" sz="1100" dirty="0" smtClean="0"/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National Health Expenditure,</a:t>
            </a:r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$2.8 trillion in 2012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$8,952 per person, and 17.9% of GDP - projected to be </a:t>
            </a:r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19.6%</a:t>
            </a:r>
            <a:r>
              <a:rPr lang="en-US" sz="2000" b="1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by 2021</a:t>
            </a:r>
            <a:r>
              <a:rPr lang="en-US" sz="2000" baseline="30000" dirty="0" smtClean="0">
                <a:latin typeface="+mn-lt"/>
              </a:rPr>
              <a:t>1</a:t>
            </a:r>
          </a:p>
          <a:p>
            <a:pPr lvl="1"/>
            <a:endParaRPr lang="en-US" sz="1050" dirty="0" smtClean="0">
              <a:latin typeface="+mn-lt"/>
            </a:endParaRPr>
          </a:p>
          <a:p>
            <a:pPr lvl="1"/>
            <a:r>
              <a:rPr lang="en-US" sz="2000" dirty="0" smtClean="0">
                <a:latin typeface="+mn-lt"/>
              </a:rPr>
              <a:t>Estimated waste in the healthcare system = </a:t>
            </a:r>
            <a:r>
              <a:rPr lang="en-US" b="1" i="1" dirty="0" smtClean="0">
                <a:solidFill>
                  <a:srgbClr val="0070C0"/>
                </a:solidFill>
                <a:latin typeface="+mn-lt"/>
              </a:rPr>
              <a:t>$765 BILLION annually</a:t>
            </a:r>
            <a:r>
              <a:rPr lang="en-US" sz="2000" baseline="30000" dirty="0" smtClean="0">
                <a:latin typeface="+mn-lt"/>
              </a:rPr>
              <a:t>2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  <a:buClr>
                <a:srgbClr val="727CA3"/>
              </a:buClr>
            </a:pPr>
            <a:endParaRPr lang="en-US" sz="105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  <a:buClr>
                <a:srgbClr val="727CA3"/>
              </a:buClr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Affordable Care Act (ACA) attempts to address these </a:t>
            </a:r>
            <a:r>
              <a:rPr lang="en-US" sz="2000" dirty="0" smtClean="0">
                <a:latin typeface="+mn-lt"/>
              </a:rPr>
              <a:t>problems</a:t>
            </a:r>
          </a:p>
          <a:p>
            <a:pPr lvl="1">
              <a:spcBef>
                <a:spcPts val="0"/>
              </a:spcBef>
              <a:buClr>
                <a:srgbClr val="727CA3"/>
              </a:buClr>
            </a:pPr>
            <a:endParaRPr lang="en-US" sz="1050" dirty="0" smtClean="0">
              <a:solidFill>
                <a:prstClr val="black"/>
              </a:solidFill>
              <a:latin typeface="Arial"/>
            </a:endParaRPr>
          </a:p>
          <a:p>
            <a:pPr lvl="1">
              <a:spcBef>
                <a:spcPts val="0"/>
              </a:spcBef>
              <a:buClr>
                <a:srgbClr val="727CA3"/>
              </a:buClr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ACOs </a:t>
            </a:r>
            <a:r>
              <a:rPr lang="en-US" sz="2000" dirty="0">
                <a:solidFill>
                  <a:prstClr val="black"/>
                </a:solidFill>
                <a:latin typeface="Arial"/>
              </a:rPr>
              <a:t>are designed to reward appropriate care utilization and ultimately capitate payment but need the full participation of pharmacists</a:t>
            </a:r>
          </a:p>
          <a:p>
            <a:pPr lvl="1">
              <a:spcBef>
                <a:spcPts val="0"/>
              </a:spcBef>
              <a:buClr>
                <a:srgbClr val="727CA3"/>
              </a:buClr>
            </a:pPr>
            <a:endParaRPr lang="en-US" sz="1000" b="1" dirty="0" smtClean="0"/>
          </a:p>
          <a:p>
            <a:pPr eaLnBrk="1" hangingPunct="1">
              <a:buFont typeface="Wingdings" pitchFamily="2" charset="2"/>
              <a:buChar char="ü"/>
            </a:pPr>
            <a:endParaRPr lang="en-US" sz="2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715962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/>
              <a:t>Practice Model Change - New Methods of Care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0418" name="Picture 2" descr="http://4.bp.blogspot.com/-8TV7qrzByJE/T4h8peS_h5I/AAAAAAAAAaw/hb34HpppdGk/s1600/2681775_orig.jpg"/>
          <p:cNvPicPr>
            <a:picLocks noChangeAspect="1" noChangeArrowheads="1"/>
          </p:cNvPicPr>
          <p:nvPr/>
        </p:nvPicPr>
        <p:blipFill>
          <a:blip r:embed="rId3" cstate="print"/>
          <a:srcRect l="6000" r="6000"/>
          <a:stretch>
            <a:fillRect/>
          </a:stretch>
        </p:blipFill>
        <p:spPr bwMode="auto">
          <a:xfrm>
            <a:off x="7086600" y="2514600"/>
            <a:ext cx="1573938" cy="199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1295400"/>
            <a:ext cx="5862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Imperatives for Practice Model Change</a:t>
            </a:r>
          </a:p>
        </p:txBody>
      </p:sp>
    </p:spTree>
    <p:extLst>
      <p:ext uri="{BB962C8B-B14F-4D97-AF65-F5344CB8AC3E}">
        <p14:creationId xmlns:p14="http://schemas.microsoft.com/office/powerpoint/2010/main" val="21295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8929</TotalTime>
  <Words>4048</Words>
  <Application>Microsoft Office PowerPoint</Application>
  <PresentationFormat>On-screen Show (4:3)</PresentationFormat>
  <Paragraphs>770</Paragraphs>
  <Slides>63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Transforming Patient Care  Paramount Issues and Opportunities in Pharmacy Practice</vt:lpstr>
      <vt:lpstr>PowerPoint Presentation</vt:lpstr>
      <vt:lpstr>PowerPoint Presentation</vt:lpstr>
      <vt:lpstr>PowerPoint Presentation</vt:lpstr>
      <vt:lpstr>PowerPoint Presentation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Practice Model Change - New Methods of Care</vt:lpstr>
      <vt:lpstr>PowerPoint Presentation</vt:lpstr>
      <vt:lpstr>The Accountable Care Organization</vt:lpstr>
      <vt:lpstr>The Accountable Care Organization</vt:lpstr>
      <vt:lpstr>The Accountable Care Organization</vt:lpstr>
      <vt:lpstr>The Accountable Care Organization</vt:lpstr>
      <vt:lpstr>The Accountable Care Organization</vt:lpstr>
      <vt:lpstr>The Accountable Care Organization</vt:lpstr>
      <vt:lpstr>The Accountable Care Organization</vt:lpstr>
      <vt:lpstr>The Accountable Care Organization</vt:lpstr>
      <vt:lpstr>The Accountable Care Organization</vt:lpstr>
      <vt:lpstr>PowerPoint Presentation</vt:lpstr>
      <vt:lpstr>Enhancing the Public’s Understanding of the Vital Role of the Pharmacist in their Care</vt:lpstr>
      <vt:lpstr>Enhancing the Public’s Understanding of the Vital Role of the Pharmacist in their Care</vt:lpstr>
      <vt:lpstr>Enhancing the Public’s Understanding of the Vital Role of the Pharmacist in their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American Society of Health-System Pharmacists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kbiesecker</dc:creator>
  <cp:lastModifiedBy>Tyffani Wingfield</cp:lastModifiedBy>
  <cp:revision>379</cp:revision>
  <cp:lastPrinted>2013-10-10T20:52:23Z</cp:lastPrinted>
  <dcterms:created xsi:type="dcterms:W3CDTF">2013-02-14T03:13:43Z</dcterms:created>
  <dcterms:modified xsi:type="dcterms:W3CDTF">2013-10-31T14:36:37Z</dcterms:modified>
</cp:coreProperties>
</file>