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2" r:id="rId3"/>
    <p:sldId id="266" r:id="rId4"/>
    <p:sldId id="264" r:id="rId5"/>
    <p:sldId id="267" r:id="rId6"/>
    <p:sldId id="257" r:id="rId7"/>
    <p:sldId id="258" r:id="rId8"/>
    <p:sldId id="263" r:id="rId9"/>
    <p:sldId id="274" r:id="rId10"/>
    <p:sldId id="275" r:id="rId11"/>
    <p:sldId id="269" r:id="rId12"/>
    <p:sldId id="268" r:id="rId13"/>
    <p:sldId id="259" r:id="rId14"/>
    <p:sldId id="270" r:id="rId15"/>
    <p:sldId id="273" r:id="rId16"/>
    <p:sldId id="271"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77" autoAdjust="0"/>
  </p:normalViewPr>
  <p:slideViewPr>
    <p:cSldViewPr>
      <p:cViewPr>
        <p:scale>
          <a:sx n="103" d="100"/>
          <a:sy n="103" d="100"/>
        </p:scale>
        <p:origin x="-125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26"/>
      <c:rAngAx val="0"/>
      <c:perspective val="10"/>
    </c:view3D>
    <c:floor>
      <c:thickness val="0"/>
    </c:floor>
    <c:sideWall>
      <c:thickness val="0"/>
    </c:sideWall>
    <c:backWall>
      <c:thickness val="0"/>
    </c:backWall>
    <c:plotArea>
      <c:layout>
        <c:manualLayout>
          <c:layoutTarget val="inner"/>
          <c:xMode val="edge"/>
          <c:yMode val="edge"/>
          <c:x val="0.00654439117996142"/>
          <c:y val="0.032523414781525"/>
          <c:w val="0.993455608820039"/>
          <c:h val="0.946194389893878"/>
        </c:manualLayout>
      </c:layout>
      <c:pie3DChart>
        <c:varyColors val="1"/>
        <c:ser>
          <c:idx val="0"/>
          <c:order val="0"/>
          <c:tx>
            <c:strRef>
              <c:f>Sheet1!$B$1</c:f>
              <c:strCache>
                <c:ptCount val="1"/>
                <c:pt idx="0">
                  <c:v>Sales</c:v>
                </c:pt>
              </c:strCache>
            </c:strRef>
          </c:tx>
          <c:explosion val="4"/>
          <c:dLbls>
            <c:dLbl>
              <c:idx val="0"/>
              <c:layout/>
              <c:tx>
                <c:rich>
                  <a:bodyPr/>
                  <a:lstStyle/>
                  <a:p>
                    <a:r>
                      <a:rPr lang="en-US" dirty="0" smtClean="0"/>
                      <a:t>45,000</a:t>
                    </a:r>
                    <a:r>
                      <a:rPr lang="en-US" baseline="0" dirty="0" smtClean="0"/>
                      <a:t> children</a:t>
                    </a:r>
                    <a:endParaRPr lang="en-US" dirty="0"/>
                  </a:p>
                </c:rich>
              </c:tx>
              <c:dLblPos val="outEnd"/>
              <c:showLegendKey val="0"/>
              <c:showVal val="1"/>
              <c:showCatName val="1"/>
              <c:showSerName val="0"/>
              <c:showPercent val="0"/>
              <c:showBubbleSize val="0"/>
              <c:separator> </c:separator>
            </c:dLbl>
            <c:dLbl>
              <c:idx val="1"/>
              <c:layout/>
              <c:tx>
                <c:rich>
                  <a:bodyPr/>
                  <a:lstStyle/>
                  <a:p>
                    <a:r>
                      <a:rPr lang="en-US" dirty="0" smtClean="0"/>
                      <a:t>Other</a:t>
                    </a:r>
                    <a:r>
                      <a:rPr lang="en-US" baseline="0" dirty="0" smtClean="0"/>
                      <a:t> ages</a:t>
                    </a:r>
                    <a:endParaRPr lang="en-US" dirty="0"/>
                  </a:p>
                </c:rich>
              </c:tx>
              <c:dLblPos val="outEnd"/>
              <c:showLegendKey val="0"/>
              <c:showVal val="1"/>
              <c:showCatName val="1"/>
              <c:showSerName val="0"/>
              <c:showPercent val="0"/>
              <c:showBubbleSize val="0"/>
              <c:separator> </c:separator>
            </c:dLbl>
            <c:dLbl>
              <c:idx val="2"/>
              <c:layout>
                <c:manualLayout>
                  <c:x val="0.0197490241144137"/>
                  <c:y val="-0.0562060972846408"/>
                </c:manualLayout>
              </c:layout>
              <c:tx>
                <c:rich>
                  <a:bodyPr/>
                  <a:lstStyle/>
                  <a:p>
                    <a:r>
                      <a:rPr lang="en-US" dirty="0" smtClean="0"/>
                      <a:t>120,00</a:t>
                    </a:r>
                    <a:r>
                      <a:rPr lang="en-US" baseline="0" dirty="0" smtClean="0"/>
                      <a:t>0 are 18yrs/old</a:t>
                    </a:r>
                    <a:endParaRPr lang="en-US" dirty="0"/>
                  </a:p>
                </c:rich>
              </c:tx>
              <c:dLblPos val="bestFit"/>
              <c:showLegendKey val="0"/>
              <c:showVal val="1"/>
              <c:showCatName val="1"/>
              <c:showSerName val="0"/>
              <c:showPercent val="0"/>
              <c:showBubbleSize val="0"/>
              <c:separator> </c:separator>
            </c:dLbl>
            <c:dLbl>
              <c:idx val="3"/>
              <c:layout/>
              <c:tx>
                <c:rich>
                  <a:bodyPr/>
                  <a:lstStyle/>
                  <a:p>
                    <a:pPr>
                      <a:defRPr sz="2000"/>
                    </a:pPr>
                    <a:r>
                      <a:rPr lang="en-US" sz="1600" dirty="0" smtClean="0"/>
                      <a:t>200</a:t>
                    </a:r>
                    <a:r>
                      <a:rPr lang="en-US" sz="1600" baseline="0" dirty="0" smtClean="0"/>
                      <a:t>,000 new cases/yr.</a:t>
                    </a:r>
                    <a:endParaRPr lang="en-US" sz="1600" dirty="0"/>
                  </a:p>
                </c:rich>
              </c:tx>
              <c:numFmt formatCode="#,##0\ &quot;billion&quot;" sourceLinked="0"/>
              <c:spPr/>
              <c:dLblPos val="outEnd"/>
              <c:showLegendKey val="0"/>
              <c:showVal val="1"/>
              <c:showCatName val="1"/>
              <c:showSerName val="0"/>
              <c:showPercent val="0"/>
              <c:showBubbleSize val="0"/>
              <c:separator> </c:separator>
            </c:dLbl>
            <c:numFmt formatCode="#,##0\ &quot;billion&quot;" sourceLinked="0"/>
            <c:dLblPos val="outEnd"/>
            <c:showLegendKey val="0"/>
            <c:showVal val="1"/>
            <c:showCatName val="1"/>
            <c:showSerName val="0"/>
            <c:showPercent val="0"/>
            <c:showBubbleSize val="0"/>
            <c:separator> </c:separator>
            <c:showLeaderLines val="0"/>
          </c:dLbls>
          <c:cat>
            <c:strRef>
              <c:f>Sheet1!$A$2:$A$5</c:f>
              <c:strCache>
                <c:ptCount val="4"/>
                <c:pt idx="0">
                  <c:v>Seniors</c:v>
                </c:pt>
                <c:pt idx="1">
                  <c:v>Boomers</c:v>
                </c:pt>
                <c:pt idx="2">
                  <c:v>Gen X</c:v>
                </c:pt>
                <c:pt idx="3">
                  <c:v>Gen Y</c:v>
                </c:pt>
              </c:strCache>
            </c:strRef>
          </c:cat>
          <c:val>
            <c:numRef>
              <c:f>Sheet1!$B$2:$B$5</c:f>
              <c:numCache>
                <c:formatCode>General</c:formatCode>
                <c:ptCount val="4"/>
                <c:pt idx="0">
                  <c:v>1.9</c:v>
                </c:pt>
                <c:pt idx="1">
                  <c:v>2.0</c:v>
                </c:pt>
                <c:pt idx="2">
                  <c:v>4.0</c:v>
                </c:pt>
                <c:pt idx="3">
                  <c:v>11.0</c:v>
                </c:pt>
              </c:numCache>
            </c:numRef>
          </c:val>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400" b="1">
          <a:solidFill>
            <a:schemeClr val="bg1"/>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01A80-DDCA-4156-8CDB-A1022CFDE0A0}"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en-US"/>
        </a:p>
      </dgm:t>
    </dgm:pt>
    <dgm:pt modelId="{30D69008-53A5-4E5D-B87F-90B599EAE600}">
      <dgm:prSet phldrT="[Text]" custT="1"/>
      <dgm:spPr/>
      <dgm:t>
        <a:bodyPr/>
        <a:lstStyle/>
        <a:p>
          <a:r>
            <a:rPr lang="en-US" sz="1500" dirty="0" smtClean="0"/>
            <a:t>Neuroimaging</a:t>
          </a:r>
          <a:r>
            <a:rPr lang="en-US" sz="1600" dirty="0" smtClean="0"/>
            <a:t> evaluation (MRI, CT scan, etc.)</a:t>
          </a:r>
          <a:endParaRPr lang="en-US" sz="1600" dirty="0"/>
        </a:p>
      </dgm:t>
    </dgm:pt>
    <dgm:pt modelId="{94958B12-8407-4EDD-8686-C098991DC7A9}" type="parTrans" cxnId="{15CB17E2-5D20-4A0D-B680-3154035C5364}">
      <dgm:prSet/>
      <dgm:spPr/>
      <dgm:t>
        <a:bodyPr/>
        <a:lstStyle/>
        <a:p>
          <a:endParaRPr lang="en-US"/>
        </a:p>
      </dgm:t>
    </dgm:pt>
    <dgm:pt modelId="{7BC86163-6994-40DF-A5D8-E08A85828B65}" type="sibTrans" cxnId="{15CB17E2-5D20-4A0D-B680-3154035C5364}">
      <dgm:prSet/>
      <dgm:spPr/>
      <dgm:t>
        <a:bodyPr/>
        <a:lstStyle/>
        <a:p>
          <a:endParaRPr lang="en-US"/>
        </a:p>
      </dgm:t>
    </dgm:pt>
    <dgm:pt modelId="{84BA1941-2BC0-4D6F-8C22-3D32DF780ED4}">
      <dgm:prSet phldrT="[Text]"/>
      <dgm:spPr/>
      <dgm:t>
        <a:bodyPr/>
        <a:lstStyle/>
        <a:p>
          <a:r>
            <a:rPr lang="en-US" dirty="0" smtClean="0"/>
            <a:t>EEG</a:t>
          </a:r>
          <a:endParaRPr lang="en-US" dirty="0"/>
        </a:p>
      </dgm:t>
    </dgm:pt>
    <dgm:pt modelId="{CE87BDD3-F1A9-4643-89EF-8E379E607930}" type="parTrans" cxnId="{72F07E75-BBE8-4EFB-9814-9FBA90A847E0}">
      <dgm:prSet/>
      <dgm:spPr/>
      <dgm:t>
        <a:bodyPr/>
        <a:lstStyle/>
        <a:p>
          <a:endParaRPr lang="en-US"/>
        </a:p>
      </dgm:t>
    </dgm:pt>
    <dgm:pt modelId="{DACC0CD6-522C-4B0C-B2AB-2DAB9079D536}" type="sibTrans" cxnId="{72F07E75-BBE8-4EFB-9814-9FBA90A847E0}">
      <dgm:prSet/>
      <dgm:spPr/>
      <dgm:t>
        <a:bodyPr/>
        <a:lstStyle/>
        <a:p>
          <a:endParaRPr lang="en-US"/>
        </a:p>
      </dgm:t>
    </dgm:pt>
    <dgm:pt modelId="{0988F712-5851-4378-A591-271752B740DC}">
      <dgm:prSet phldrT="[Text]"/>
      <dgm:spPr/>
      <dgm:t>
        <a:bodyPr/>
        <a:lstStyle/>
        <a:p>
          <a:r>
            <a:rPr lang="en-US" dirty="0" smtClean="0"/>
            <a:t>Prolactin levels</a:t>
          </a:r>
          <a:endParaRPr lang="en-US" dirty="0"/>
        </a:p>
      </dgm:t>
    </dgm:pt>
    <dgm:pt modelId="{3C6759A9-68D8-4D45-BC71-D9DF1407E218}" type="parTrans" cxnId="{A06D3958-33BA-41BC-8D44-2AFA9CC9B589}">
      <dgm:prSet/>
      <dgm:spPr/>
      <dgm:t>
        <a:bodyPr/>
        <a:lstStyle/>
        <a:p>
          <a:endParaRPr lang="en-US"/>
        </a:p>
      </dgm:t>
    </dgm:pt>
    <dgm:pt modelId="{E1968246-7A62-4797-BFD2-D57E8659443E}" type="sibTrans" cxnId="{A06D3958-33BA-41BC-8D44-2AFA9CC9B589}">
      <dgm:prSet/>
      <dgm:spPr/>
      <dgm:t>
        <a:bodyPr/>
        <a:lstStyle/>
        <a:p>
          <a:endParaRPr lang="en-US"/>
        </a:p>
      </dgm:t>
    </dgm:pt>
    <dgm:pt modelId="{C878F137-0A5B-4BA0-9721-8924FE860BD3}">
      <dgm:prSet phldrT="[Text]"/>
      <dgm:spPr/>
      <dgm:t>
        <a:bodyPr/>
        <a:lstStyle/>
        <a:p>
          <a:r>
            <a:rPr lang="en-US" dirty="0" smtClean="0"/>
            <a:t>CSF exam</a:t>
          </a:r>
          <a:endParaRPr lang="en-US" dirty="0"/>
        </a:p>
      </dgm:t>
    </dgm:pt>
    <dgm:pt modelId="{CE8B4EAA-AB9D-41A4-ABDF-577093838368}" type="parTrans" cxnId="{9BA528A6-339C-40F8-A2D8-66F6B458CF97}">
      <dgm:prSet/>
      <dgm:spPr/>
      <dgm:t>
        <a:bodyPr/>
        <a:lstStyle/>
        <a:p>
          <a:endParaRPr lang="en-US"/>
        </a:p>
      </dgm:t>
    </dgm:pt>
    <dgm:pt modelId="{F4CDCE75-20C5-4E90-AEE3-958FF32C0D99}" type="sibTrans" cxnId="{9BA528A6-339C-40F8-A2D8-66F6B458CF97}">
      <dgm:prSet/>
      <dgm:spPr/>
      <dgm:t>
        <a:bodyPr/>
        <a:lstStyle/>
        <a:p>
          <a:endParaRPr lang="en-US"/>
        </a:p>
      </dgm:t>
    </dgm:pt>
    <dgm:pt modelId="{72ACE9CA-2ADD-4FFF-BE17-1EF68E6700EB}" type="pres">
      <dgm:prSet presAssocID="{C1C01A80-DDCA-4156-8CDB-A1022CFDE0A0}" presName="matrix" presStyleCnt="0">
        <dgm:presLayoutVars>
          <dgm:chMax val="1"/>
          <dgm:dir/>
          <dgm:resizeHandles val="exact"/>
        </dgm:presLayoutVars>
      </dgm:prSet>
      <dgm:spPr/>
      <dgm:t>
        <a:bodyPr/>
        <a:lstStyle/>
        <a:p>
          <a:endParaRPr lang="en-US"/>
        </a:p>
      </dgm:t>
    </dgm:pt>
    <dgm:pt modelId="{1B093AD9-015E-43B6-AC10-A94E6F366FB9}" type="pres">
      <dgm:prSet presAssocID="{C1C01A80-DDCA-4156-8CDB-A1022CFDE0A0}" presName="diamond" presStyleLbl="bgShp" presStyleIdx="0" presStyleCnt="1"/>
      <dgm:spPr/>
    </dgm:pt>
    <dgm:pt modelId="{4A211BB0-F835-4E86-B266-18691425E5E9}" type="pres">
      <dgm:prSet presAssocID="{C1C01A80-DDCA-4156-8CDB-A1022CFDE0A0}" presName="quad1" presStyleLbl="node1" presStyleIdx="0" presStyleCnt="4">
        <dgm:presLayoutVars>
          <dgm:chMax val="0"/>
          <dgm:chPref val="0"/>
          <dgm:bulletEnabled val="1"/>
        </dgm:presLayoutVars>
      </dgm:prSet>
      <dgm:spPr/>
      <dgm:t>
        <a:bodyPr/>
        <a:lstStyle/>
        <a:p>
          <a:endParaRPr lang="en-US"/>
        </a:p>
      </dgm:t>
    </dgm:pt>
    <dgm:pt modelId="{C2B51BD5-5A4F-4365-A76C-D59BBBE62C86}" type="pres">
      <dgm:prSet presAssocID="{C1C01A80-DDCA-4156-8CDB-A1022CFDE0A0}" presName="quad2" presStyleLbl="node1" presStyleIdx="1" presStyleCnt="4">
        <dgm:presLayoutVars>
          <dgm:chMax val="0"/>
          <dgm:chPref val="0"/>
          <dgm:bulletEnabled val="1"/>
        </dgm:presLayoutVars>
      </dgm:prSet>
      <dgm:spPr/>
      <dgm:t>
        <a:bodyPr/>
        <a:lstStyle/>
        <a:p>
          <a:endParaRPr lang="en-US"/>
        </a:p>
      </dgm:t>
    </dgm:pt>
    <dgm:pt modelId="{73A91614-9B3D-43BA-AA9F-AEAC86EAE993}" type="pres">
      <dgm:prSet presAssocID="{C1C01A80-DDCA-4156-8CDB-A1022CFDE0A0}" presName="quad3" presStyleLbl="node1" presStyleIdx="2" presStyleCnt="4">
        <dgm:presLayoutVars>
          <dgm:chMax val="0"/>
          <dgm:chPref val="0"/>
          <dgm:bulletEnabled val="1"/>
        </dgm:presLayoutVars>
      </dgm:prSet>
      <dgm:spPr/>
      <dgm:t>
        <a:bodyPr/>
        <a:lstStyle/>
        <a:p>
          <a:endParaRPr lang="en-US"/>
        </a:p>
      </dgm:t>
    </dgm:pt>
    <dgm:pt modelId="{F0A5EA68-263D-4FB7-B774-F68EEBE0AB0A}" type="pres">
      <dgm:prSet presAssocID="{C1C01A80-DDCA-4156-8CDB-A1022CFDE0A0}" presName="quad4" presStyleLbl="node1" presStyleIdx="3" presStyleCnt="4">
        <dgm:presLayoutVars>
          <dgm:chMax val="0"/>
          <dgm:chPref val="0"/>
          <dgm:bulletEnabled val="1"/>
        </dgm:presLayoutVars>
      </dgm:prSet>
      <dgm:spPr/>
      <dgm:t>
        <a:bodyPr/>
        <a:lstStyle/>
        <a:p>
          <a:endParaRPr lang="en-US"/>
        </a:p>
      </dgm:t>
    </dgm:pt>
  </dgm:ptLst>
  <dgm:cxnLst>
    <dgm:cxn modelId="{9A9472E0-4E30-48ED-8883-BBE886598816}" type="presOf" srcId="{30D69008-53A5-4E5D-B87F-90B599EAE600}" destId="{4A211BB0-F835-4E86-B266-18691425E5E9}" srcOrd="0" destOrd="0" presId="urn:microsoft.com/office/officeart/2005/8/layout/matrix3"/>
    <dgm:cxn modelId="{15CB17E2-5D20-4A0D-B680-3154035C5364}" srcId="{C1C01A80-DDCA-4156-8CDB-A1022CFDE0A0}" destId="{30D69008-53A5-4E5D-B87F-90B599EAE600}" srcOrd="0" destOrd="0" parTransId="{94958B12-8407-4EDD-8686-C098991DC7A9}" sibTransId="{7BC86163-6994-40DF-A5D8-E08A85828B65}"/>
    <dgm:cxn modelId="{FFE2DF02-FA1B-49A1-ACA0-C43E63B251DA}" type="presOf" srcId="{C878F137-0A5B-4BA0-9721-8924FE860BD3}" destId="{F0A5EA68-263D-4FB7-B774-F68EEBE0AB0A}" srcOrd="0" destOrd="0" presId="urn:microsoft.com/office/officeart/2005/8/layout/matrix3"/>
    <dgm:cxn modelId="{D4B6FDF5-3D41-42F7-9FD4-860C41B11B7C}" type="presOf" srcId="{0988F712-5851-4378-A591-271752B740DC}" destId="{73A91614-9B3D-43BA-AA9F-AEAC86EAE993}" srcOrd="0" destOrd="0" presId="urn:microsoft.com/office/officeart/2005/8/layout/matrix3"/>
    <dgm:cxn modelId="{9BA528A6-339C-40F8-A2D8-66F6B458CF97}" srcId="{C1C01A80-DDCA-4156-8CDB-A1022CFDE0A0}" destId="{C878F137-0A5B-4BA0-9721-8924FE860BD3}" srcOrd="3" destOrd="0" parTransId="{CE8B4EAA-AB9D-41A4-ABDF-577093838368}" sibTransId="{F4CDCE75-20C5-4E90-AEE3-958FF32C0D99}"/>
    <dgm:cxn modelId="{7EEFD61E-33A7-46CA-BBD8-9BDAD0FF37C1}" type="presOf" srcId="{84BA1941-2BC0-4D6F-8C22-3D32DF780ED4}" destId="{C2B51BD5-5A4F-4365-A76C-D59BBBE62C86}" srcOrd="0" destOrd="0" presId="urn:microsoft.com/office/officeart/2005/8/layout/matrix3"/>
    <dgm:cxn modelId="{A06D3958-33BA-41BC-8D44-2AFA9CC9B589}" srcId="{C1C01A80-DDCA-4156-8CDB-A1022CFDE0A0}" destId="{0988F712-5851-4378-A591-271752B740DC}" srcOrd="2" destOrd="0" parTransId="{3C6759A9-68D8-4D45-BC71-D9DF1407E218}" sibTransId="{E1968246-7A62-4797-BFD2-D57E8659443E}"/>
    <dgm:cxn modelId="{41646B9F-B3A1-4A89-8D9A-012530AF63D7}" type="presOf" srcId="{C1C01A80-DDCA-4156-8CDB-A1022CFDE0A0}" destId="{72ACE9CA-2ADD-4FFF-BE17-1EF68E6700EB}" srcOrd="0" destOrd="0" presId="urn:microsoft.com/office/officeart/2005/8/layout/matrix3"/>
    <dgm:cxn modelId="{72F07E75-BBE8-4EFB-9814-9FBA90A847E0}" srcId="{C1C01A80-DDCA-4156-8CDB-A1022CFDE0A0}" destId="{84BA1941-2BC0-4D6F-8C22-3D32DF780ED4}" srcOrd="1" destOrd="0" parTransId="{CE87BDD3-F1A9-4643-89EF-8E379E607930}" sibTransId="{DACC0CD6-522C-4B0C-B2AB-2DAB9079D536}"/>
    <dgm:cxn modelId="{931E2668-B579-40F1-8A04-F4357E5A4EA2}" type="presParOf" srcId="{72ACE9CA-2ADD-4FFF-BE17-1EF68E6700EB}" destId="{1B093AD9-015E-43B6-AC10-A94E6F366FB9}" srcOrd="0" destOrd="0" presId="urn:microsoft.com/office/officeart/2005/8/layout/matrix3"/>
    <dgm:cxn modelId="{BDA9D5E8-158C-4698-A4FE-0081CBE49042}" type="presParOf" srcId="{72ACE9CA-2ADD-4FFF-BE17-1EF68E6700EB}" destId="{4A211BB0-F835-4E86-B266-18691425E5E9}" srcOrd="1" destOrd="0" presId="urn:microsoft.com/office/officeart/2005/8/layout/matrix3"/>
    <dgm:cxn modelId="{3CE3BA39-91F8-4D90-8F98-0CFF49B92B2E}" type="presParOf" srcId="{72ACE9CA-2ADD-4FFF-BE17-1EF68E6700EB}" destId="{C2B51BD5-5A4F-4365-A76C-D59BBBE62C86}" srcOrd="2" destOrd="0" presId="urn:microsoft.com/office/officeart/2005/8/layout/matrix3"/>
    <dgm:cxn modelId="{D24A423C-10A9-495D-B694-7748C730FF0C}" type="presParOf" srcId="{72ACE9CA-2ADD-4FFF-BE17-1EF68E6700EB}" destId="{73A91614-9B3D-43BA-AA9F-AEAC86EAE993}" srcOrd="3" destOrd="0" presId="urn:microsoft.com/office/officeart/2005/8/layout/matrix3"/>
    <dgm:cxn modelId="{C7654A38-1CD2-4E24-B57D-B8FCD451B324}" type="presParOf" srcId="{72ACE9CA-2ADD-4FFF-BE17-1EF68E6700EB}" destId="{F0A5EA68-263D-4FB7-B774-F68EEBE0AB0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4684A0-31DC-434E-A3F7-92B65CEB0D06}" type="doc">
      <dgm:prSet loTypeId="urn:microsoft.com/office/officeart/2005/8/layout/funnel1" loCatId="relationship" qsTypeId="urn:microsoft.com/office/officeart/2005/8/quickstyle/simple4" qsCatId="simple" csTypeId="urn:microsoft.com/office/officeart/2005/8/colors/colorful1" csCatId="colorful" phldr="1"/>
      <dgm:spPr/>
      <dgm:t>
        <a:bodyPr/>
        <a:lstStyle/>
        <a:p>
          <a:endParaRPr lang="en-US"/>
        </a:p>
      </dgm:t>
    </dgm:pt>
    <dgm:pt modelId="{87EFA87E-DC03-4D28-B8B8-783BC6ECDAC7}">
      <dgm:prSet phldrT="[Text]" custT="1"/>
      <dgm:spPr/>
      <dgm:t>
        <a:bodyPr/>
        <a:lstStyle/>
        <a:p>
          <a:r>
            <a:rPr lang="en-US" sz="1000" dirty="0" smtClean="0"/>
            <a:t>Topamax</a:t>
          </a:r>
          <a:endParaRPr lang="en-US" sz="1000" dirty="0"/>
        </a:p>
      </dgm:t>
    </dgm:pt>
    <dgm:pt modelId="{327A376C-DF8A-4F6A-9B88-0CCED27F8773}" type="parTrans" cxnId="{FC0514DD-7861-448F-A3F8-D37E016D3A5F}">
      <dgm:prSet/>
      <dgm:spPr/>
      <dgm:t>
        <a:bodyPr/>
        <a:lstStyle/>
        <a:p>
          <a:endParaRPr lang="en-US" sz="1800"/>
        </a:p>
      </dgm:t>
    </dgm:pt>
    <dgm:pt modelId="{99F388FC-1770-4DBD-BB47-36A8702023A5}" type="sibTrans" cxnId="{FC0514DD-7861-448F-A3F8-D37E016D3A5F}">
      <dgm:prSet/>
      <dgm:spPr/>
      <dgm:t>
        <a:bodyPr/>
        <a:lstStyle/>
        <a:p>
          <a:endParaRPr lang="en-US" sz="1800"/>
        </a:p>
      </dgm:t>
    </dgm:pt>
    <dgm:pt modelId="{33A993D0-2CFF-4D55-B6C3-8C7CA4D67C4D}">
      <dgm:prSet phldrT="[Text]" phldr="1"/>
      <dgm:spPr/>
      <dgm:t>
        <a:bodyPr/>
        <a:lstStyle/>
        <a:p>
          <a:endParaRPr lang="en-US" sz="1800"/>
        </a:p>
      </dgm:t>
    </dgm:pt>
    <dgm:pt modelId="{0AD7489F-5681-4C42-9192-2584972B2622}" type="parTrans" cxnId="{E1D506D2-C6ED-4C7D-8CBB-2F1530A79626}">
      <dgm:prSet/>
      <dgm:spPr/>
      <dgm:t>
        <a:bodyPr/>
        <a:lstStyle/>
        <a:p>
          <a:endParaRPr lang="en-US" sz="1800"/>
        </a:p>
      </dgm:t>
    </dgm:pt>
    <dgm:pt modelId="{1C0BC69B-BD77-4CFB-BEB7-088D011EA758}" type="sibTrans" cxnId="{E1D506D2-C6ED-4C7D-8CBB-2F1530A79626}">
      <dgm:prSet/>
      <dgm:spPr/>
      <dgm:t>
        <a:bodyPr/>
        <a:lstStyle/>
        <a:p>
          <a:endParaRPr lang="en-US" sz="1800"/>
        </a:p>
      </dgm:t>
    </dgm:pt>
    <dgm:pt modelId="{90568126-3390-4159-96F0-62093585BCE7}">
      <dgm:prSet phldrT="[Text]" phldr="1"/>
      <dgm:spPr/>
      <dgm:t>
        <a:bodyPr/>
        <a:lstStyle/>
        <a:p>
          <a:endParaRPr lang="en-US" sz="1800"/>
        </a:p>
      </dgm:t>
    </dgm:pt>
    <dgm:pt modelId="{BEEBC708-D598-4DA7-8976-4CF02026E876}" type="parTrans" cxnId="{FACCFAF4-D54A-48D6-9BD8-260E2BA6B0BB}">
      <dgm:prSet/>
      <dgm:spPr/>
      <dgm:t>
        <a:bodyPr/>
        <a:lstStyle/>
        <a:p>
          <a:endParaRPr lang="en-US" sz="1800"/>
        </a:p>
      </dgm:t>
    </dgm:pt>
    <dgm:pt modelId="{7A5F42B5-57AE-4990-8CC3-86B0ED0E6A2E}" type="sibTrans" cxnId="{FACCFAF4-D54A-48D6-9BD8-260E2BA6B0BB}">
      <dgm:prSet/>
      <dgm:spPr/>
      <dgm:t>
        <a:bodyPr/>
        <a:lstStyle/>
        <a:p>
          <a:endParaRPr lang="en-US" sz="1800"/>
        </a:p>
      </dgm:t>
    </dgm:pt>
    <dgm:pt modelId="{A6F0F051-6093-47DE-ADBC-74A0DFD9595B}">
      <dgm:prSet phldrT="[Text]" phldr="1"/>
      <dgm:spPr/>
      <dgm:t>
        <a:bodyPr/>
        <a:lstStyle/>
        <a:p>
          <a:endParaRPr lang="en-US" sz="1800"/>
        </a:p>
      </dgm:t>
    </dgm:pt>
    <dgm:pt modelId="{795284CC-600D-45FC-9857-81FD7F819E54}" type="parTrans" cxnId="{1C033FE5-3617-4DB6-814B-64C25E12ACAC}">
      <dgm:prSet/>
      <dgm:spPr/>
      <dgm:t>
        <a:bodyPr/>
        <a:lstStyle/>
        <a:p>
          <a:endParaRPr lang="en-US" sz="1800"/>
        </a:p>
      </dgm:t>
    </dgm:pt>
    <dgm:pt modelId="{4DEDF395-F7A5-4973-A510-BA76A30FB500}" type="sibTrans" cxnId="{1C033FE5-3617-4DB6-814B-64C25E12ACAC}">
      <dgm:prSet/>
      <dgm:spPr/>
      <dgm:t>
        <a:bodyPr/>
        <a:lstStyle/>
        <a:p>
          <a:endParaRPr lang="en-US" sz="1800"/>
        </a:p>
      </dgm:t>
    </dgm:pt>
    <dgm:pt modelId="{AEDBAFD6-A89C-473C-B0BD-2430DEE969A1}">
      <dgm:prSet phldrT="[Text]" custT="1"/>
      <dgm:spPr/>
      <dgm:t>
        <a:bodyPr/>
        <a:lstStyle/>
        <a:p>
          <a:r>
            <a:rPr lang="en-US" sz="1000" dirty="0" smtClean="0"/>
            <a:t>Lyrica</a:t>
          </a:r>
          <a:endParaRPr lang="en-US" sz="1000" dirty="0"/>
        </a:p>
      </dgm:t>
    </dgm:pt>
    <dgm:pt modelId="{9C1390BB-AFF9-4ABB-8778-9D0DE58D9E0B}" type="parTrans" cxnId="{FF1896E4-8BF1-4436-83B9-3B53CF9EE5CB}">
      <dgm:prSet/>
      <dgm:spPr/>
      <dgm:t>
        <a:bodyPr/>
        <a:lstStyle/>
        <a:p>
          <a:endParaRPr lang="en-US" sz="1800"/>
        </a:p>
      </dgm:t>
    </dgm:pt>
    <dgm:pt modelId="{822E84E5-9A5D-44A5-90A3-B7EDAA27354F}" type="sibTrans" cxnId="{FF1896E4-8BF1-4436-83B9-3B53CF9EE5CB}">
      <dgm:prSet/>
      <dgm:spPr/>
      <dgm:t>
        <a:bodyPr/>
        <a:lstStyle/>
        <a:p>
          <a:endParaRPr lang="en-US" sz="1800"/>
        </a:p>
      </dgm:t>
    </dgm:pt>
    <dgm:pt modelId="{69307EB9-330A-49CF-AC8C-DDF98053DC09}">
      <dgm:prSet phldrT="[Text]" custT="1"/>
      <dgm:spPr/>
      <dgm:t>
        <a:bodyPr/>
        <a:lstStyle/>
        <a:p>
          <a:r>
            <a:rPr lang="en-US" sz="1000" dirty="0" smtClean="0"/>
            <a:t>Trileptal</a:t>
          </a:r>
          <a:endParaRPr lang="en-US" sz="1000" dirty="0"/>
        </a:p>
      </dgm:t>
    </dgm:pt>
    <dgm:pt modelId="{192965AC-7356-4C34-803A-935AF803D5C4}" type="parTrans" cxnId="{F0E5867C-6F47-4A5C-A6FB-A83F4A6A1986}">
      <dgm:prSet/>
      <dgm:spPr/>
      <dgm:t>
        <a:bodyPr/>
        <a:lstStyle/>
        <a:p>
          <a:endParaRPr lang="en-US" sz="1800"/>
        </a:p>
      </dgm:t>
    </dgm:pt>
    <dgm:pt modelId="{6BB9AD5E-10C9-4014-860A-BF8B013C262D}" type="sibTrans" cxnId="{F0E5867C-6F47-4A5C-A6FB-A83F4A6A1986}">
      <dgm:prSet/>
      <dgm:spPr/>
      <dgm:t>
        <a:bodyPr/>
        <a:lstStyle/>
        <a:p>
          <a:endParaRPr lang="en-US" sz="1800"/>
        </a:p>
      </dgm:t>
    </dgm:pt>
    <dgm:pt modelId="{114A3EA7-34DB-4300-9FB7-489D5528857B}">
      <dgm:prSet phldrT="[Text]" custT="1"/>
      <dgm:spPr/>
      <dgm:t>
        <a:bodyPr/>
        <a:lstStyle/>
        <a:p>
          <a:endParaRPr lang="en-US" sz="2000" dirty="0">
            <a:solidFill>
              <a:schemeClr val="bg1"/>
            </a:solidFill>
          </a:endParaRPr>
        </a:p>
      </dgm:t>
    </dgm:pt>
    <dgm:pt modelId="{60A58AC9-22A6-4EFA-A87D-0FAF6C501678}" type="parTrans" cxnId="{82721E0A-A2D7-4C03-8A4E-D8130DABDFF8}">
      <dgm:prSet/>
      <dgm:spPr/>
      <dgm:t>
        <a:bodyPr/>
        <a:lstStyle/>
        <a:p>
          <a:endParaRPr lang="en-US" sz="1800"/>
        </a:p>
      </dgm:t>
    </dgm:pt>
    <dgm:pt modelId="{42CD15CE-47DB-4958-AA47-0016A57D8781}" type="sibTrans" cxnId="{82721E0A-A2D7-4C03-8A4E-D8130DABDFF8}">
      <dgm:prSet/>
      <dgm:spPr/>
      <dgm:t>
        <a:bodyPr/>
        <a:lstStyle/>
        <a:p>
          <a:endParaRPr lang="en-US" sz="1800"/>
        </a:p>
      </dgm:t>
    </dgm:pt>
    <dgm:pt modelId="{002442FE-CB5D-43BA-877D-FC9D475F47E7}" type="pres">
      <dgm:prSet presAssocID="{E94684A0-31DC-434E-A3F7-92B65CEB0D06}" presName="Name0" presStyleCnt="0">
        <dgm:presLayoutVars>
          <dgm:chMax val="4"/>
          <dgm:resizeHandles val="exact"/>
        </dgm:presLayoutVars>
      </dgm:prSet>
      <dgm:spPr/>
      <dgm:t>
        <a:bodyPr/>
        <a:lstStyle/>
        <a:p>
          <a:endParaRPr lang="en-US"/>
        </a:p>
      </dgm:t>
    </dgm:pt>
    <dgm:pt modelId="{7CB1C36D-D999-4524-9E90-C2934DCBE798}" type="pres">
      <dgm:prSet presAssocID="{E94684A0-31DC-434E-A3F7-92B65CEB0D06}" presName="ellipse" presStyleLbl="trBgShp" presStyleIdx="0" presStyleCnt="1" custLinFactNeighborX="-24673" custLinFactNeighborY="-29797"/>
      <dgm:spPr/>
    </dgm:pt>
    <dgm:pt modelId="{749DE1BE-A771-4291-B823-A472D486097E}" type="pres">
      <dgm:prSet presAssocID="{E94684A0-31DC-434E-A3F7-92B65CEB0D06}" presName="arrow1" presStyleLbl="fgShp" presStyleIdx="0" presStyleCnt="1" custLinFactX="-19444" custLinFactNeighborX="-100000" custLinFactNeighborY="-65931"/>
      <dgm:spPr/>
    </dgm:pt>
    <dgm:pt modelId="{AA637C46-80AF-48D1-8547-2F94D62BC8B8}" type="pres">
      <dgm:prSet presAssocID="{E94684A0-31DC-434E-A3F7-92B65CEB0D06}" presName="rectangle" presStyleLbl="revTx" presStyleIdx="0" presStyleCnt="1">
        <dgm:presLayoutVars>
          <dgm:bulletEnabled val="1"/>
        </dgm:presLayoutVars>
      </dgm:prSet>
      <dgm:spPr/>
      <dgm:t>
        <a:bodyPr/>
        <a:lstStyle/>
        <a:p>
          <a:endParaRPr lang="en-US"/>
        </a:p>
      </dgm:t>
    </dgm:pt>
    <dgm:pt modelId="{EEA1041F-7AE6-41DF-9E8A-2DEB753F5241}" type="pres">
      <dgm:prSet presAssocID="{AEDBAFD6-A89C-473C-B0BD-2430DEE969A1}" presName="item1" presStyleLbl="node1" presStyleIdx="0" presStyleCnt="3" custScaleX="108475" custScaleY="108475" custLinFactNeighborX="-78120" custLinFactNeighborY="-30819">
        <dgm:presLayoutVars>
          <dgm:bulletEnabled val="1"/>
        </dgm:presLayoutVars>
      </dgm:prSet>
      <dgm:spPr/>
      <dgm:t>
        <a:bodyPr/>
        <a:lstStyle/>
        <a:p>
          <a:endParaRPr lang="en-US"/>
        </a:p>
      </dgm:t>
    </dgm:pt>
    <dgm:pt modelId="{A9D9E12F-6F84-4BA3-8BEC-B986FF5341E5}" type="pres">
      <dgm:prSet presAssocID="{69307EB9-330A-49CF-AC8C-DDF98053DC09}" presName="item2" presStyleLbl="node1" presStyleIdx="1" presStyleCnt="3" custScaleX="108475" custScaleY="108475" custLinFactNeighborX="-71380" custLinFactNeighborY="-57649">
        <dgm:presLayoutVars>
          <dgm:bulletEnabled val="1"/>
        </dgm:presLayoutVars>
      </dgm:prSet>
      <dgm:spPr/>
      <dgm:t>
        <a:bodyPr/>
        <a:lstStyle/>
        <a:p>
          <a:endParaRPr lang="en-US"/>
        </a:p>
      </dgm:t>
    </dgm:pt>
    <dgm:pt modelId="{4B487C09-0013-400C-A1C7-F1A745952A2B}" type="pres">
      <dgm:prSet presAssocID="{114A3EA7-34DB-4300-9FB7-489D5528857B}" presName="item3" presStyleLbl="node1" presStyleIdx="2" presStyleCnt="3" custScaleX="112090" custScaleY="112090" custLinFactNeighborX="-51424" custLinFactNeighborY="-31664">
        <dgm:presLayoutVars>
          <dgm:bulletEnabled val="1"/>
        </dgm:presLayoutVars>
      </dgm:prSet>
      <dgm:spPr/>
      <dgm:t>
        <a:bodyPr/>
        <a:lstStyle/>
        <a:p>
          <a:endParaRPr lang="en-US"/>
        </a:p>
      </dgm:t>
    </dgm:pt>
    <dgm:pt modelId="{19DBC027-DF97-4FF5-AF53-0CDCB2302919}" type="pres">
      <dgm:prSet presAssocID="{E94684A0-31DC-434E-A3F7-92B65CEB0D06}" presName="funnel" presStyleLbl="trAlignAcc1" presStyleIdx="0" presStyleCnt="1" custLinFactNeighborX="-21925" custLinFactNeighborY="-10728"/>
      <dgm:spPr/>
    </dgm:pt>
  </dgm:ptLst>
  <dgm:cxnLst>
    <dgm:cxn modelId="{FF1896E4-8BF1-4436-83B9-3B53CF9EE5CB}" srcId="{E94684A0-31DC-434E-A3F7-92B65CEB0D06}" destId="{AEDBAFD6-A89C-473C-B0BD-2430DEE969A1}" srcOrd="1" destOrd="0" parTransId="{9C1390BB-AFF9-4ABB-8778-9D0DE58D9E0B}" sibTransId="{822E84E5-9A5D-44A5-90A3-B7EDAA27354F}"/>
    <dgm:cxn modelId="{4FC7A3D6-5D47-4F1D-8C90-8A88FD2C1C22}" type="presOf" srcId="{E94684A0-31DC-434E-A3F7-92B65CEB0D06}" destId="{002442FE-CB5D-43BA-877D-FC9D475F47E7}" srcOrd="0" destOrd="0" presId="urn:microsoft.com/office/officeart/2005/8/layout/funnel1"/>
    <dgm:cxn modelId="{82721E0A-A2D7-4C03-8A4E-D8130DABDFF8}" srcId="{E94684A0-31DC-434E-A3F7-92B65CEB0D06}" destId="{114A3EA7-34DB-4300-9FB7-489D5528857B}" srcOrd="3" destOrd="0" parTransId="{60A58AC9-22A6-4EFA-A87D-0FAF6C501678}" sibTransId="{42CD15CE-47DB-4958-AA47-0016A57D8781}"/>
    <dgm:cxn modelId="{F6A9BD86-4F7D-4037-ADD2-A00858A5C822}" type="presOf" srcId="{69307EB9-330A-49CF-AC8C-DDF98053DC09}" destId="{EEA1041F-7AE6-41DF-9E8A-2DEB753F5241}" srcOrd="0" destOrd="0" presId="urn:microsoft.com/office/officeart/2005/8/layout/funnel1"/>
    <dgm:cxn modelId="{F0E5867C-6F47-4A5C-A6FB-A83F4A6A1986}" srcId="{E94684A0-31DC-434E-A3F7-92B65CEB0D06}" destId="{69307EB9-330A-49CF-AC8C-DDF98053DC09}" srcOrd="2" destOrd="0" parTransId="{192965AC-7356-4C34-803A-935AF803D5C4}" sibTransId="{6BB9AD5E-10C9-4014-860A-BF8B013C262D}"/>
    <dgm:cxn modelId="{9536CDF1-E1ED-400B-84F4-EC561435F9CB}" type="presOf" srcId="{114A3EA7-34DB-4300-9FB7-489D5528857B}" destId="{AA637C46-80AF-48D1-8547-2F94D62BC8B8}" srcOrd="0" destOrd="0" presId="urn:microsoft.com/office/officeart/2005/8/layout/funnel1"/>
    <dgm:cxn modelId="{1C033FE5-3617-4DB6-814B-64C25E12ACAC}" srcId="{E94684A0-31DC-434E-A3F7-92B65CEB0D06}" destId="{A6F0F051-6093-47DE-ADBC-74A0DFD9595B}" srcOrd="6" destOrd="0" parTransId="{795284CC-600D-45FC-9857-81FD7F819E54}" sibTransId="{4DEDF395-F7A5-4973-A510-BA76A30FB500}"/>
    <dgm:cxn modelId="{9526FE6C-BCDA-4533-AE8A-D9F4895E30A5}" type="presOf" srcId="{AEDBAFD6-A89C-473C-B0BD-2430DEE969A1}" destId="{A9D9E12F-6F84-4BA3-8BEC-B986FF5341E5}" srcOrd="0" destOrd="0" presId="urn:microsoft.com/office/officeart/2005/8/layout/funnel1"/>
    <dgm:cxn modelId="{FACCFAF4-D54A-48D6-9BD8-260E2BA6B0BB}" srcId="{E94684A0-31DC-434E-A3F7-92B65CEB0D06}" destId="{90568126-3390-4159-96F0-62093585BCE7}" srcOrd="5" destOrd="0" parTransId="{BEEBC708-D598-4DA7-8976-4CF02026E876}" sibTransId="{7A5F42B5-57AE-4990-8CC3-86B0ED0E6A2E}"/>
    <dgm:cxn modelId="{E1D506D2-C6ED-4C7D-8CBB-2F1530A79626}" srcId="{E94684A0-31DC-434E-A3F7-92B65CEB0D06}" destId="{33A993D0-2CFF-4D55-B6C3-8C7CA4D67C4D}" srcOrd="4" destOrd="0" parTransId="{0AD7489F-5681-4C42-9192-2584972B2622}" sibTransId="{1C0BC69B-BD77-4CFB-BEB7-088D011EA758}"/>
    <dgm:cxn modelId="{FC0514DD-7861-448F-A3F8-D37E016D3A5F}" srcId="{E94684A0-31DC-434E-A3F7-92B65CEB0D06}" destId="{87EFA87E-DC03-4D28-B8B8-783BC6ECDAC7}" srcOrd="0" destOrd="0" parTransId="{327A376C-DF8A-4F6A-9B88-0CCED27F8773}" sibTransId="{99F388FC-1770-4DBD-BB47-36A8702023A5}"/>
    <dgm:cxn modelId="{CC48AAB0-CBF5-472B-9D38-65545D2D9472}" type="presOf" srcId="{87EFA87E-DC03-4D28-B8B8-783BC6ECDAC7}" destId="{4B487C09-0013-400C-A1C7-F1A745952A2B}" srcOrd="0" destOrd="0" presId="urn:microsoft.com/office/officeart/2005/8/layout/funnel1"/>
    <dgm:cxn modelId="{E700B8DC-972B-4711-9F24-EF286F9A6586}" type="presParOf" srcId="{002442FE-CB5D-43BA-877D-FC9D475F47E7}" destId="{7CB1C36D-D999-4524-9E90-C2934DCBE798}" srcOrd="0" destOrd="0" presId="urn:microsoft.com/office/officeart/2005/8/layout/funnel1"/>
    <dgm:cxn modelId="{50964C36-2417-4190-B2FD-8FFD01D53B29}" type="presParOf" srcId="{002442FE-CB5D-43BA-877D-FC9D475F47E7}" destId="{749DE1BE-A771-4291-B823-A472D486097E}" srcOrd="1" destOrd="0" presId="urn:microsoft.com/office/officeart/2005/8/layout/funnel1"/>
    <dgm:cxn modelId="{0512E433-8ED9-4E29-9C10-16181167ED38}" type="presParOf" srcId="{002442FE-CB5D-43BA-877D-FC9D475F47E7}" destId="{AA637C46-80AF-48D1-8547-2F94D62BC8B8}" srcOrd="2" destOrd="0" presId="urn:microsoft.com/office/officeart/2005/8/layout/funnel1"/>
    <dgm:cxn modelId="{B988D107-488A-4917-8B07-638CC88CAF1C}" type="presParOf" srcId="{002442FE-CB5D-43BA-877D-FC9D475F47E7}" destId="{EEA1041F-7AE6-41DF-9E8A-2DEB753F5241}" srcOrd="3" destOrd="0" presId="urn:microsoft.com/office/officeart/2005/8/layout/funnel1"/>
    <dgm:cxn modelId="{06EFB39A-EC39-41DF-9F77-879AFF79C2B0}" type="presParOf" srcId="{002442FE-CB5D-43BA-877D-FC9D475F47E7}" destId="{A9D9E12F-6F84-4BA3-8BEC-B986FF5341E5}" srcOrd="4" destOrd="0" presId="urn:microsoft.com/office/officeart/2005/8/layout/funnel1"/>
    <dgm:cxn modelId="{2A97FBF4-A6C9-40A9-8FEB-7CDC962E7EAE}" type="presParOf" srcId="{002442FE-CB5D-43BA-877D-FC9D475F47E7}" destId="{4B487C09-0013-400C-A1C7-F1A745952A2B}" srcOrd="5" destOrd="0" presId="urn:microsoft.com/office/officeart/2005/8/layout/funnel1"/>
    <dgm:cxn modelId="{603E3C6E-9896-46D6-ABBA-BDA132662260}" type="presParOf" srcId="{002442FE-CB5D-43BA-877D-FC9D475F47E7}" destId="{19DBC027-DF97-4FF5-AF53-0CDCB2302919}"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93AD9-015E-43B6-AC10-A94E6F366FB9}">
      <dsp:nvSpPr>
        <dsp:cNvPr id="0" name=""/>
        <dsp:cNvSpPr/>
      </dsp:nvSpPr>
      <dsp:spPr>
        <a:xfrm>
          <a:off x="0" y="500062"/>
          <a:ext cx="4257675" cy="4257675"/>
        </a:xfrm>
        <a:prstGeom prst="diamond">
          <a:avLst/>
        </a:prstGeom>
        <a:solidFill>
          <a:schemeClr val="accent2">
            <a:tint val="40000"/>
            <a:hueOff val="0"/>
            <a:satOff val="0"/>
            <a:lumOff val="0"/>
            <a:alphaOff val="0"/>
          </a:schemeClr>
        </a:solidFill>
        <a:ln>
          <a:noFill/>
        </a:ln>
        <a:effectLst>
          <a:outerShdw blurRad="88900" dist="63500" dir="3000000" algn="br" rotWithShape="0">
            <a:srgbClr val="000000">
              <a:alpha val="35000"/>
            </a:srgbClr>
          </a:outerShdw>
        </a:effectLst>
      </dsp:spPr>
      <dsp:style>
        <a:lnRef idx="0">
          <a:scrgbClr r="0" g="0" b="0"/>
        </a:lnRef>
        <a:fillRef idx="1">
          <a:scrgbClr r="0" g="0" b="0"/>
        </a:fillRef>
        <a:effectRef idx="2">
          <a:scrgbClr r="0" g="0" b="0"/>
        </a:effectRef>
        <a:fontRef idx="minor"/>
      </dsp:style>
    </dsp:sp>
    <dsp:sp modelId="{4A211BB0-F835-4E86-B266-18691425E5E9}">
      <dsp:nvSpPr>
        <dsp:cNvPr id="0" name=""/>
        <dsp:cNvSpPr/>
      </dsp:nvSpPr>
      <dsp:spPr>
        <a:xfrm>
          <a:off x="404479" y="904541"/>
          <a:ext cx="1660493" cy="1660493"/>
        </a:xfrm>
        <a:prstGeom prst="roundRect">
          <a:avLst/>
        </a:prstGeom>
        <a:gradFill rotWithShape="0">
          <a:gsLst>
            <a:gs pos="0">
              <a:schemeClr val="accent2">
                <a:hueOff val="0"/>
                <a:satOff val="0"/>
                <a:lumOff val="0"/>
                <a:alphaOff val="0"/>
                <a:shade val="30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Neuroimaging</a:t>
          </a:r>
          <a:r>
            <a:rPr lang="en-US" sz="1600" kern="1200" dirty="0" smtClean="0"/>
            <a:t> evaluation (MRI, CT scan, etc.)</a:t>
          </a:r>
          <a:endParaRPr lang="en-US" sz="1600" kern="1200" dirty="0"/>
        </a:p>
      </dsp:txBody>
      <dsp:txXfrm>
        <a:off x="485538" y="985600"/>
        <a:ext cx="1498375" cy="1498375"/>
      </dsp:txXfrm>
    </dsp:sp>
    <dsp:sp modelId="{C2B51BD5-5A4F-4365-A76C-D59BBBE62C86}">
      <dsp:nvSpPr>
        <dsp:cNvPr id="0" name=""/>
        <dsp:cNvSpPr/>
      </dsp:nvSpPr>
      <dsp:spPr>
        <a:xfrm>
          <a:off x="2192702" y="904541"/>
          <a:ext cx="1660493" cy="1660493"/>
        </a:xfrm>
        <a:prstGeom prst="roundRect">
          <a:avLst/>
        </a:prstGeom>
        <a:gradFill rotWithShape="0">
          <a:gsLst>
            <a:gs pos="0">
              <a:schemeClr val="accent3">
                <a:hueOff val="0"/>
                <a:satOff val="0"/>
                <a:lumOff val="0"/>
                <a:alphaOff val="0"/>
                <a:shade val="30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EEG</a:t>
          </a:r>
          <a:endParaRPr lang="en-US" sz="2300" kern="1200" dirty="0"/>
        </a:p>
      </dsp:txBody>
      <dsp:txXfrm>
        <a:off x="2273761" y="985600"/>
        <a:ext cx="1498375" cy="1498375"/>
      </dsp:txXfrm>
    </dsp:sp>
    <dsp:sp modelId="{73A91614-9B3D-43BA-AA9F-AEAC86EAE993}">
      <dsp:nvSpPr>
        <dsp:cNvPr id="0" name=""/>
        <dsp:cNvSpPr/>
      </dsp:nvSpPr>
      <dsp:spPr>
        <a:xfrm>
          <a:off x="404479" y="2692765"/>
          <a:ext cx="1660493" cy="1660493"/>
        </a:xfrm>
        <a:prstGeom prst="roundRect">
          <a:avLst/>
        </a:prstGeom>
        <a:gradFill rotWithShape="0">
          <a:gsLst>
            <a:gs pos="0">
              <a:schemeClr val="accent4">
                <a:hueOff val="0"/>
                <a:satOff val="0"/>
                <a:lumOff val="0"/>
                <a:alphaOff val="0"/>
                <a:shade val="30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Prolactin levels</a:t>
          </a:r>
          <a:endParaRPr lang="en-US" sz="2300" kern="1200" dirty="0"/>
        </a:p>
      </dsp:txBody>
      <dsp:txXfrm>
        <a:off x="485538" y="2773824"/>
        <a:ext cx="1498375" cy="1498375"/>
      </dsp:txXfrm>
    </dsp:sp>
    <dsp:sp modelId="{F0A5EA68-263D-4FB7-B774-F68EEBE0AB0A}">
      <dsp:nvSpPr>
        <dsp:cNvPr id="0" name=""/>
        <dsp:cNvSpPr/>
      </dsp:nvSpPr>
      <dsp:spPr>
        <a:xfrm>
          <a:off x="2192702" y="2692765"/>
          <a:ext cx="1660493" cy="1660493"/>
        </a:xfrm>
        <a:prstGeom prst="roundRect">
          <a:avLst/>
        </a:prstGeom>
        <a:gradFill rotWithShape="0">
          <a:gsLst>
            <a:gs pos="0">
              <a:schemeClr val="accent5">
                <a:hueOff val="0"/>
                <a:satOff val="0"/>
                <a:lumOff val="0"/>
                <a:alphaOff val="0"/>
                <a:shade val="30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CSF exam</a:t>
          </a:r>
          <a:endParaRPr lang="en-US" sz="2300" kern="1200" dirty="0"/>
        </a:p>
      </dsp:txBody>
      <dsp:txXfrm>
        <a:off x="2273761" y="2773824"/>
        <a:ext cx="1498375" cy="1498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1C36D-D999-4524-9E90-C2934DCBE798}">
      <dsp:nvSpPr>
        <dsp:cNvPr id="0" name=""/>
        <dsp:cNvSpPr/>
      </dsp:nvSpPr>
      <dsp:spPr>
        <a:xfrm>
          <a:off x="63492" y="100010"/>
          <a:ext cx="2359152" cy="81930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9DE1BE-A771-4291-B823-A472D486097E}">
      <dsp:nvSpPr>
        <dsp:cNvPr id="0" name=""/>
        <dsp:cNvSpPr/>
      </dsp:nvSpPr>
      <dsp:spPr>
        <a:xfrm>
          <a:off x="1054102" y="2157412"/>
          <a:ext cx="457200" cy="292608"/>
        </a:xfrm>
        <a:prstGeom prst="downArrow">
          <a:avLst/>
        </a:prstGeom>
        <a:gradFill rotWithShape="0">
          <a:gsLst>
            <a:gs pos="0">
              <a:schemeClr val="accent2">
                <a:tint val="40000"/>
                <a:hueOff val="0"/>
                <a:satOff val="0"/>
                <a:lumOff val="0"/>
                <a:alphaOff val="0"/>
                <a:shade val="30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dsp:style>
    </dsp:sp>
    <dsp:sp modelId="{AA637C46-80AF-48D1-8547-2F94D62BC8B8}">
      <dsp:nvSpPr>
        <dsp:cNvPr id="0" name=""/>
        <dsp:cNvSpPr/>
      </dsp:nvSpPr>
      <dsp:spPr>
        <a:xfrm>
          <a:off x="731519" y="2584417"/>
          <a:ext cx="2194560" cy="54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solidFill>
              <a:schemeClr val="bg1"/>
            </a:solidFill>
          </a:endParaRPr>
        </a:p>
      </dsp:txBody>
      <dsp:txXfrm>
        <a:off x="731519" y="2584417"/>
        <a:ext cx="2194560" cy="548640"/>
      </dsp:txXfrm>
    </dsp:sp>
    <dsp:sp modelId="{EEA1041F-7AE6-41DF-9E8A-2DEB753F5241}">
      <dsp:nvSpPr>
        <dsp:cNvPr id="0" name=""/>
        <dsp:cNvSpPr/>
      </dsp:nvSpPr>
      <dsp:spPr>
        <a:xfrm>
          <a:off x="825504" y="938215"/>
          <a:ext cx="892705" cy="892705"/>
        </a:xfrm>
        <a:prstGeom prst="ellipse">
          <a:avLst/>
        </a:prstGeom>
        <a:gradFill rotWithShape="0">
          <a:gsLst>
            <a:gs pos="0">
              <a:schemeClr val="accent2">
                <a:hueOff val="0"/>
                <a:satOff val="0"/>
                <a:lumOff val="0"/>
                <a:alphaOff val="0"/>
                <a:shade val="30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Trileptal</a:t>
          </a:r>
          <a:endParaRPr lang="en-US" sz="1000" kern="1200" dirty="0"/>
        </a:p>
      </dsp:txBody>
      <dsp:txXfrm>
        <a:off x="956238" y="1068949"/>
        <a:ext cx="631237" cy="631237"/>
      </dsp:txXfrm>
    </dsp:sp>
    <dsp:sp modelId="{A9D9E12F-6F84-4BA3-8BEC-B986FF5341E5}">
      <dsp:nvSpPr>
        <dsp:cNvPr id="0" name=""/>
        <dsp:cNvSpPr/>
      </dsp:nvSpPr>
      <dsp:spPr>
        <a:xfrm>
          <a:off x="292098" y="100012"/>
          <a:ext cx="892705" cy="892705"/>
        </a:xfrm>
        <a:prstGeom prst="ellipse">
          <a:avLst/>
        </a:prstGeom>
        <a:gradFill rotWithShape="0">
          <a:gsLst>
            <a:gs pos="0">
              <a:schemeClr val="accent3">
                <a:hueOff val="0"/>
                <a:satOff val="0"/>
                <a:lumOff val="0"/>
                <a:alphaOff val="0"/>
                <a:shade val="30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Lyrica</a:t>
          </a:r>
          <a:endParaRPr lang="en-US" sz="1000" kern="1200" dirty="0"/>
        </a:p>
      </dsp:txBody>
      <dsp:txXfrm>
        <a:off x="422832" y="230746"/>
        <a:ext cx="631237" cy="631237"/>
      </dsp:txXfrm>
    </dsp:sp>
    <dsp:sp modelId="{4B487C09-0013-400C-A1C7-F1A745952A2B}">
      <dsp:nvSpPr>
        <dsp:cNvPr id="0" name=""/>
        <dsp:cNvSpPr/>
      </dsp:nvSpPr>
      <dsp:spPr>
        <a:xfrm>
          <a:off x="1282701" y="100010"/>
          <a:ext cx="922455" cy="922455"/>
        </a:xfrm>
        <a:prstGeom prst="ellipse">
          <a:avLst/>
        </a:prstGeom>
        <a:gradFill rotWithShape="0">
          <a:gsLst>
            <a:gs pos="0">
              <a:schemeClr val="accent4">
                <a:hueOff val="0"/>
                <a:satOff val="0"/>
                <a:lumOff val="0"/>
                <a:alphaOff val="0"/>
                <a:shade val="30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Topamax</a:t>
          </a:r>
          <a:endParaRPr lang="en-US" sz="1000" kern="1200" dirty="0"/>
        </a:p>
      </dsp:txBody>
      <dsp:txXfrm>
        <a:off x="1417791" y="235100"/>
        <a:ext cx="652275" cy="652275"/>
      </dsp:txXfrm>
    </dsp:sp>
    <dsp:sp modelId="{19DBC027-DF97-4FF5-AF53-0CDCB2302919}">
      <dsp:nvSpPr>
        <dsp:cNvPr id="0" name=""/>
        <dsp:cNvSpPr/>
      </dsp:nvSpPr>
      <dsp:spPr>
        <a:xfrm>
          <a:off x="0" y="23817"/>
          <a:ext cx="2560320" cy="2048256"/>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B3B759-2C63-468F-8D4E-F44D9A92D92F}" type="datetimeFigureOut">
              <a:rPr lang="en-US" smtClean="0"/>
              <a:t>9/13/13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9FF08-FF76-4533-AFD1-03448A6ADE0A}" type="slidenum">
              <a:rPr lang="en-US" smtClean="0"/>
              <a:t>‹#›</a:t>
            </a:fld>
            <a:endParaRPr lang="en-US"/>
          </a:p>
        </p:txBody>
      </p:sp>
    </p:spTree>
    <p:extLst>
      <p:ext uri="{BB962C8B-B14F-4D97-AF65-F5344CB8AC3E}">
        <p14:creationId xmlns:p14="http://schemas.microsoft.com/office/powerpoint/2010/main" val="268671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49FF08-FF76-4533-AFD1-03448A6ADE0A}" type="slidenum">
              <a:rPr lang="en-US" smtClean="0"/>
              <a:t>1</a:t>
            </a:fld>
            <a:endParaRPr lang="en-US"/>
          </a:p>
        </p:txBody>
      </p:sp>
    </p:spTree>
    <p:extLst>
      <p:ext uri="{BB962C8B-B14F-4D97-AF65-F5344CB8AC3E}">
        <p14:creationId xmlns:p14="http://schemas.microsoft.com/office/powerpoint/2010/main" val="104121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mn-lt"/>
                <a:ea typeface="+mn-ea"/>
                <a:cs typeface="+mn-cs"/>
              </a:rPr>
              <a:t>The Matty Fund is a non- profit organization that began in 2003 by a married couple whose son, Matthew Siravo, passed away from Epilepsy on May 11, 2003.</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13</a:t>
            </a:fld>
            <a:endParaRPr lang="en-US"/>
          </a:p>
        </p:txBody>
      </p:sp>
    </p:spTree>
    <p:extLst>
      <p:ext uri="{BB962C8B-B14F-4D97-AF65-F5344CB8AC3E}">
        <p14:creationId xmlns:p14="http://schemas.microsoft.com/office/powerpoint/2010/main" val="17810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Matty Fund there were many family support group events that were created for children, teens and their families living with epilepsy. The Matty Fund teaches these children and teens on how to help one another understand the many life changes associated with epilepsy.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14</a:t>
            </a:fld>
            <a:endParaRPr lang="en-US"/>
          </a:p>
        </p:txBody>
      </p:sp>
    </p:spTree>
    <p:extLst>
      <p:ext uri="{BB962C8B-B14F-4D97-AF65-F5344CB8AC3E}">
        <p14:creationId xmlns:p14="http://schemas.microsoft.com/office/powerpoint/2010/main" val="305310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Lend A Hand Therapeutic Riding Foundation, is a 501(c)(3) non-profit</a:t>
            </a:r>
          </a:p>
          <a:p>
            <a:r>
              <a:rPr lang="en-US" sz="1200" kern="1200" dirty="0" smtClean="0">
                <a:solidFill>
                  <a:schemeClr val="tx1"/>
                </a:solidFill>
                <a:latin typeface="+mn-lt"/>
                <a:ea typeface="+mn-ea"/>
                <a:cs typeface="+mn-cs"/>
              </a:rPr>
              <a:t>providing therapeutic riding and </a:t>
            </a:r>
            <a:r>
              <a:rPr lang="en-US" sz="1200" kern="1200" dirty="0" err="1" smtClean="0">
                <a:solidFill>
                  <a:schemeClr val="tx1"/>
                </a:solidFill>
                <a:latin typeface="+mn-lt"/>
                <a:ea typeface="+mn-ea"/>
                <a:cs typeface="+mn-cs"/>
              </a:rPr>
              <a:t>hippotherapy</a:t>
            </a:r>
            <a:r>
              <a:rPr lang="en-US" sz="1200" kern="1200" dirty="0" smtClean="0">
                <a:solidFill>
                  <a:schemeClr val="tx1"/>
                </a:solidFill>
                <a:latin typeface="+mn-lt"/>
                <a:ea typeface="+mn-ea"/>
                <a:cs typeface="+mn-cs"/>
              </a:rPr>
              <a:t> for children and adults with</a:t>
            </a:r>
          </a:p>
          <a:p>
            <a:r>
              <a:rPr lang="en-US" sz="1200" kern="1200" dirty="0" smtClean="0">
                <a:solidFill>
                  <a:schemeClr val="tx1"/>
                </a:solidFill>
                <a:latin typeface="+mn-lt"/>
                <a:ea typeface="+mn-ea"/>
                <a:cs typeface="+mn-cs"/>
              </a:rPr>
              <a:t>physical, mental, social and emotional disabilities, located on a working farm.</a:t>
            </a:r>
          </a:p>
          <a:p>
            <a:r>
              <a:rPr lang="en-US" sz="1200" kern="1200" dirty="0" smtClean="0">
                <a:solidFill>
                  <a:schemeClr val="tx1"/>
                </a:solidFill>
                <a:latin typeface="+mn-lt"/>
                <a:ea typeface="+mn-ea"/>
                <a:cs typeface="+mn-cs"/>
              </a:rPr>
              <a:t>Lend a hand is located in Cranston</a:t>
            </a:r>
            <a:r>
              <a:rPr lang="en-US" sz="1200" kern="1200" smtClean="0">
                <a:solidFill>
                  <a:schemeClr val="tx1"/>
                </a:solidFill>
                <a:latin typeface="+mn-lt"/>
                <a:ea typeface="+mn-ea"/>
                <a:cs typeface="+mn-cs"/>
              </a:rPr>
              <a:t>,</a:t>
            </a:r>
            <a:r>
              <a:rPr lang="en-US" sz="1200" kern="1200" baseline="0" smtClean="0">
                <a:solidFill>
                  <a:schemeClr val="tx1"/>
                </a:solidFill>
                <a:latin typeface="+mn-lt"/>
                <a:ea typeface="+mn-ea"/>
                <a:cs typeface="+mn-cs"/>
              </a:rPr>
              <a:t> RI</a:t>
            </a:r>
            <a:endParaRPr lang="en-US"/>
          </a:p>
        </p:txBody>
      </p:sp>
      <p:sp>
        <p:nvSpPr>
          <p:cNvPr id="4" name="Slide Number Placeholder 3"/>
          <p:cNvSpPr>
            <a:spLocks noGrp="1"/>
          </p:cNvSpPr>
          <p:nvPr>
            <p:ph type="sldNum" sz="quarter" idx="10"/>
          </p:nvPr>
        </p:nvSpPr>
        <p:spPr/>
        <p:txBody>
          <a:bodyPr/>
          <a:lstStyle/>
          <a:p>
            <a:fld id="{9349FF08-FF76-4533-AFD1-03448A6ADE0A}" type="slidenum">
              <a:rPr lang="en-US" smtClean="0"/>
              <a:t>15</a:t>
            </a:fld>
            <a:endParaRPr lang="en-US"/>
          </a:p>
        </p:txBody>
      </p:sp>
    </p:spTree>
    <p:extLst>
      <p:ext uri="{BB962C8B-B14F-4D97-AF65-F5344CB8AC3E}">
        <p14:creationId xmlns:p14="http://schemas.microsoft.com/office/powerpoint/2010/main" val="419969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upcoming events, volunteering opportunities, workshops, etc.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16</a:t>
            </a:fld>
            <a:endParaRPr lang="en-US"/>
          </a:p>
        </p:txBody>
      </p:sp>
    </p:spTree>
    <p:extLst>
      <p:ext uri="{BB962C8B-B14F-4D97-AF65-F5344CB8AC3E}">
        <p14:creationId xmlns:p14="http://schemas.microsoft.com/office/powerpoint/2010/main" val="305291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Insert a chart in this slide template to illustrate your topic visually, then use bullets or color to call out key findings or points from your chart in a brief format.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2</a:t>
            </a:fld>
            <a:endParaRPr lang="en-US"/>
          </a:p>
        </p:txBody>
      </p:sp>
    </p:spTree>
    <p:extLst>
      <p:ext uri="{BB962C8B-B14F-4D97-AF65-F5344CB8AC3E}">
        <p14:creationId xmlns:p14="http://schemas.microsoft.com/office/powerpoint/2010/main" val="34586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 injuries or lack of oxygen during birth may damage the delicate electrical system in the brain. </a:t>
            </a:r>
          </a:p>
          <a:p>
            <a:r>
              <a:rPr lang="en-US" dirty="0" smtClean="0"/>
              <a:t>problems in development of the brain before birth,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5</a:t>
            </a:fld>
            <a:endParaRPr lang="en-US"/>
          </a:p>
        </p:txBody>
      </p:sp>
    </p:spTree>
    <p:extLst>
      <p:ext uri="{BB962C8B-B14F-4D97-AF65-F5344CB8AC3E}">
        <p14:creationId xmlns:p14="http://schemas.microsoft.com/office/powerpoint/2010/main" val="64415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=Abnormality</a:t>
            </a:r>
            <a:r>
              <a:rPr lang="en-US" baseline="0" dirty="0" smtClean="0"/>
              <a:t> on the EEG can be used to detect if a patient is epileptic and a lack of abnormality does not excluded a patient either</a:t>
            </a:r>
          </a:p>
          <a:p>
            <a:r>
              <a:rPr lang="en-US" baseline="0" dirty="0" smtClean="0"/>
              <a:t>=If the Prolactin level is elevated 3-4 folds then there is a chance</a:t>
            </a:r>
          </a:p>
          <a:p>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CSF(Cerebral</a:t>
            </a:r>
            <a:r>
              <a:rPr lang="en-US" sz="1200" kern="1200" baseline="0" dirty="0" smtClean="0">
                <a:solidFill>
                  <a:schemeClr val="tx1"/>
                </a:solidFill>
                <a:latin typeface="+mn-lt"/>
                <a:ea typeface="+mn-ea"/>
                <a:cs typeface="+mn-cs"/>
              </a:rPr>
              <a:t> spinal fluid)</a:t>
            </a:r>
            <a:r>
              <a:rPr lang="en-US" sz="1200" kern="1200" dirty="0" smtClean="0">
                <a:solidFill>
                  <a:schemeClr val="tx1"/>
                </a:solidFill>
                <a:latin typeface="+mn-lt"/>
                <a:ea typeface="+mn-ea"/>
                <a:cs typeface="+mn-cs"/>
              </a:rPr>
              <a:t> examination in patients with obtundation (Obtundation refers to less than full mental capacity in a medical patient, typically as a result of a medical condition or trauma.) or in patients in whom meningitis or encephalitis is suspected</a:t>
            </a:r>
            <a:endParaRPr lang="en-US" dirty="0" smtClean="0"/>
          </a:p>
        </p:txBody>
      </p:sp>
      <p:sp>
        <p:nvSpPr>
          <p:cNvPr id="4" name="Slide Number Placeholder 3"/>
          <p:cNvSpPr>
            <a:spLocks noGrp="1"/>
          </p:cNvSpPr>
          <p:nvPr>
            <p:ph type="sldNum" sz="quarter" idx="10"/>
          </p:nvPr>
        </p:nvSpPr>
        <p:spPr/>
        <p:txBody>
          <a:bodyPr/>
          <a:lstStyle/>
          <a:p>
            <a:fld id="{9349FF08-FF76-4533-AFD1-03448A6ADE0A}" type="slidenum">
              <a:rPr lang="en-US" smtClean="0"/>
              <a:t>6</a:t>
            </a:fld>
            <a:endParaRPr lang="en-US"/>
          </a:p>
        </p:txBody>
      </p:sp>
    </p:spTree>
    <p:extLst>
      <p:ext uri="{BB962C8B-B14F-4D97-AF65-F5344CB8AC3E}">
        <p14:creationId xmlns:p14="http://schemas.microsoft.com/office/powerpoint/2010/main" val="72373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special Diet used</a:t>
            </a:r>
            <a:r>
              <a:rPr lang="en-US" baseline="0" dirty="0" smtClean="0"/>
              <a:t> is called the Ketogenic diet</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7</a:t>
            </a:fld>
            <a:endParaRPr lang="en-US"/>
          </a:p>
        </p:txBody>
      </p:sp>
    </p:spTree>
    <p:extLst>
      <p:ext uri="{BB962C8B-B14F-4D97-AF65-F5344CB8AC3E}">
        <p14:creationId xmlns:p14="http://schemas.microsoft.com/office/powerpoint/2010/main" val="369056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8</a:t>
            </a:fld>
            <a:endParaRPr lang="en-US"/>
          </a:p>
        </p:txBody>
      </p:sp>
    </p:spTree>
    <p:extLst>
      <p:ext uri="{BB962C8B-B14F-4D97-AF65-F5344CB8AC3E}">
        <p14:creationId xmlns:p14="http://schemas.microsoft.com/office/powerpoint/2010/main" val="23897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a:t>
            </a:r>
            <a:r>
              <a:rPr lang="en-US" baseline="0" dirty="0" smtClean="0"/>
              <a:t> anybody like to guess what the answer to this question is? </a:t>
            </a:r>
            <a:r>
              <a:rPr lang="en-US" dirty="0" smtClean="0"/>
              <a:t>Answer</a:t>
            </a:r>
            <a:r>
              <a:rPr lang="en-US" baseline="0" dirty="0" smtClean="0"/>
              <a:t> is D. </a:t>
            </a:r>
            <a:r>
              <a:rPr lang="en-US" sz="1200" kern="1200" dirty="0" err="1" smtClean="0">
                <a:solidFill>
                  <a:schemeClr val="tx1"/>
                </a:solidFill>
                <a:latin typeface="+mn-lt"/>
                <a:ea typeface="+mn-ea"/>
                <a:cs typeface="+mn-cs"/>
              </a:rPr>
              <a:t>Vimpat</a:t>
            </a:r>
            <a:r>
              <a:rPr lang="en-US" sz="1200" kern="1200" dirty="0" smtClean="0">
                <a:solidFill>
                  <a:schemeClr val="tx1"/>
                </a:solidFill>
                <a:latin typeface="+mn-lt"/>
                <a:ea typeface="+mn-ea"/>
                <a:cs typeface="+mn-cs"/>
              </a:rPr>
              <a:t> is a substrate and inhibitor of CYP2C19.</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9</a:t>
            </a:fld>
            <a:endParaRPr lang="en-US"/>
          </a:p>
        </p:txBody>
      </p:sp>
    </p:spTree>
    <p:extLst>
      <p:ext uri="{BB962C8B-B14F-4D97-AF65-F5344CB8AC3E}">
        <p14:creationId xmlns:p14="http://schemas.microsoft.com/office/powerpoint/2010/main" val="2354382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is B: It can actually cause hyperthermia</a:t>
            </a:r>
            <a:r>
              <a:rPr lang="en-US" baseline="0" dirty="0" smtClean="0"/>
              <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Zonisamide</a:t>
            </a:r>
            <a:r>
              <a:rPr lang="en-US" sz="1200" kern="1200" smtClean="0">
                <a:solidFill>
                  <a:schemeClr val="tx1"/>
                </a:solidFill>
                <a:latin typeface="+mn-lt"/>
                <a:ea typeface="+mn-ea"/>
                <a:cs typeface="+mn-cs"/>
              </a:rPr>
              <a:t> can cause hyperthermia and heat stroke NOT hypothermia.</a:t>
            </a:r>
            <a:r>
              <a:rPr lang="en-US" baseline="0" smtClean="0"/>
              <a:t>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10</a:t>
            </a:fld>
            <a:endParaRPr lang="en-US"/>
          </a:p>
        </p:txBody>
      </p:sp>
    </p:spTree>
    <p:extLst>
      <p:ext uri="{BB962C8B-B14F-4D97-AF65-F5344CB8AC3E}">
        <p14:creationId xmlns:p14="http://schemas.microsoft.com/office/powerpoint/2010/main" val="3310350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different foods in the ketogenic</a:t>
            </a:r>
            <a:r>
              <a:rPr lang="en-US" baseline="0" dirty="0" smtClean="0"/>
              <a:t> diet.</a:t>
            </a:r>
          </a:p>
          <a:p>
            <a:r>
              <a:rPr lang="en-US" baseline="0" dirty="0" smtClean="0"/>
              <a:t>-avocado, omelets, salad, pancakes, cakes, brownies. Many different foods. </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11</a:t>
            </a:fld>
            <a:endParaRPr lang="en-US"/>
          </a:p>
        </p:txBody>
      </p:sp>
    </p:spTree>
    <p:extLst>
      <p:ext uri="{BB962C8B-B14F-4D97-AF65-F5344CB8AC3E}">
        <p14:creationId xmlns:p14="http://schemas.microsoft.com/office/powerpoint/2010/main" val="223627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649224" y="2788920"/>
            <a:ext cx="8266176"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2357120"/>
            <a:ext cx="3748088" cy="214376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2514600"/>
            <a:ext cx="3429000" cy="1828800"/>
          </a:xfrm>
        </p:spPr>
        <p:txBody>
          <a:bodyPr vert="horz" lIns="91440" tIns="45720" rIns="91440" bIns="45720" rtlCol="0" anchor="ctr" anchorCtr="0">
            <a:noAutofit/>
          </a:bodyPr>
          <a:lstStyle>
            <a:lvl1pPr algn="ctr">
              <a:defRPr sz="3600" b="0" dirty="0"/>
            </a:lvl1pPr>
          </a:lstStyle>
          <a:p>
            <a:pPr lvl="0" algn="ctr"/>
            <a:r>
              <a:rPr lang="en-US" smtClean="0"/>
              <a:t>Click to edit Master title style</a:t>
            </a:r>
            <a:endParaRPr dirty="0"/>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4953000"/>
            <a:ext cx="3429000" cy="1295400"/>
          </a:xfrm>
        </p:spPr>
        <p:txBody>
          <a:bodyPr anchor="ctr" anchorCtr="0">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EC960-1F6D-44A9-80B8-39618AA04C59}" type="datetimeFigureOut">
              <a:rPr lang="en-US" smtClean="0"/>
              <a:t>9/13/13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92AEC960-1F6D-44A9-80B8-39618AA04C59}" type="datetimeFigureOut">
              <a:rPr lang="en-US" smtClean="0"/>
              <a:t>9/13/13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a:p>
        </p:txBody>
      </p:sp>
      <p:sp>
        <p:nvSpPr>
          <p:cNvPr id="2" name="Title 1"/>
          <p:cNvSpPr>
            <a:spLocks noGrp="1"/>
          </p:cNvSpPr>
          <p:nvPr>
            <p:ph type="title"/>
          </p:nvPr>
        </p:nvSpPr>
        <p:spPr>
          <a:xfrm>
            <a:off x="4295758" y="167570"/>
            <a:ext cx="4656825" cy="2023963"/>
          </a:xfrm>
        </p:spPr>
        <p:txBody>
          <a:bodyPr vert="horz" lIns="91440" tIns="45720" rIns="91440" bIns="45720" rtlCol="0" anchor="b" anchorCtr="0">
            <a:noAutofit/>
          </a:bodyPr>
          <a:lstStyle>
            <a:lvl1pPr algn="r">
              <a:defRPr sz="4400" dirty="0"/>
            </a:lvl1pPr>
          </a:lstStyle>
          <a:p>
            <a:pPr lvl="0" algn="r"/>
            <a:r>
              <a:rPr lang="en-US" smtClean="0"/>
              <a:t>Click to edit Master title style</a:t>
            </a:r>
            <a:endParaRPr dirty="0"/>
          </a:p>
        </p:txBody>
      </p:sp>
      <p:sp>
        <p:nvSpPr>
          <p:cNvPr id="3" name="Picture Placeholder 2"/>
          <p:cNvSpPr>
            <a:spLocks noGrp="1"/>
          </p:cNvSpPr>
          <p:nvPr>
            <p:ph type="pic" idx="1"/>
          </p:nvPr>
        </p:nvSpPr>
        <p:spPr>
          <a:xfrm rot="180000">
            <a:off x="4811290" y="2659443"/>
            <a:ext cx="3703911" cy="3864287"/>
          </a:xfrm>
          <a:prstGeom prst="roundRect">
            <a:avLst>
              <a:gd name="adj" fmla="val 7476"/>
            </a:avLst>
          </a:prstGeom>
          <a:ln w="63500">
            <a:solidFill>
              <a:schemeClr val="accent2"/>
            </a:solidFill>
          </a:ln>
        </p:spPr>
        <p:txBody>
          <a:bodyPr vert="horz" lIns="91440" tIns="45720" rIns="91440" bIns="45720" rtlCol="0">
            <a:normAutofit/>
          </a:bodyPr>
          <a:lstStyle>
            <a:lvl1pPr>
              <a:defRPr sz="2000" baseline="0"/>
            </a:lvl1pPr>
          </a:lstStyle>
          <a:p>
            <a:pPr marL="0" lvl="0" indent="0">
              <a:buNone/>
            </a:pPr>
            <a:r>
              <a:rPr lang="en-US" smtClean="0"/>
              <a:t>Drag picture to placeholder or click icon to add</a:t>
            </a:r>
            <a:endParaRPr/>
          </a:p>
        </p:txBody>
      </p:sp>
      <p:sp>
        <p:nvSpPr>
          <p:cNvPr id="4" name="Text Placeholder 3"/>
          <p:cNvSpPr>
            <a:spLocks noGrp="1"/>
          </p:cNvSpPr>
          <p:nvPr>
            <p:ph type="body" sz="half" idx="2"/>
          </p:nvPr>
        </p:nvSpPr>
        <p:spPr>
          <a:xfrm>
            <a:off x="530352" y="2547938"/>
            <a:ext cx="3951755" cy="3700463"/>
          </a:xfrm>
        </p:spPr>
        <p:txBody>
          <a:bodyPr vert="horz" lIns="91440" tIns="45720" rIns="91440" bIns="45720" rtlCol="0">
            <a:normAutofit/>
          </a:bodyPr>
          <a:lstStyle>
            <a:lvl1pPr marL="342900" indent="-342900">
              <a:buFont typeface="Arial" pitchFamily="34" charset="0"/>
              <a:buNone/>
              <a:defRPr lang="en-US" sz="2800" dirty="0" smtClean="0">
                <a:effectLst/>
              </a:defRPr>
            </a:lvl1pPr>
          </a:lstStyle>
          <a:p>
            <a:pPr marL="0" lvl="0" indent="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bove Caption">
    <p:spTree>
      <p:nvGrpSpPr>
        <p:cNvPr id="1" name=""/>
        <p:cNvGrpSpPr/>
        <p:nvPr/>
      </p:nvGrpSpPr>
      <p:grpSpPr>
        <a:xfrm>
          <a:off x="0" y="0"/>
          <a:ext cx="0" cy="0"/>
          <a:chOff x="0" y="0"/>
          <a:chExt cx="0" cy="0"/>
        </a:xfrm>
      </p:grpSpPr>
      <p:grpSp>
        <p:nvGrpSpPr>
          <p:cNvPr id="7" name="Group 6"/>
          <p:cNvGrpSpPr/>
          <p:nvPr userDrawn="1"/>
        </p:nvGrpSpPr>
        <p:grpSpPr>
          <a:xfrm>
            <a:off x="9144" y="3810000"/>
            <a:ext cx="9125712" cy="3035300"/>
            <a:chOff x="9144" y="3810000"/>
            <a:chExt cx="9125712" cy="3035300"/>
          </a:xfrm>
        </p:grpSpPr>
        <p:sp>
          <p:nvSpPr>
            <p:cNvPr id="8" name="Rectangle 7"/>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fld id="{92AEC960-1F6D-44A9-80B8-39618AA04C59}" type="datetimeFigureOut">
              <a:rPr lang="en-US" smtClean="0"/>
              <a:t>9/13/13</a:t>
            </a:fld>
            <a:endParaRPr lang="en-US"/>
          </a:p>
        </p:txBody>
      </p:sp>
      <p:sp>
        <p:nvSpPr>
          <p:cNvPr id="11" name="Text Placeholder 10"/>
          <p:cNvSpPr>
            <a:spLocks noGrp="1"/>
          </p:cNvSpPr>
          <p:nvPr>
            <p:ph type="body" sz="quarter" idx="13"/>
          </p:nvPr>
        </p:nvSpPr>
        <p:spPr>
          <a:xfrm>
            <a:off x="713232" y="5105399"/>
            <a:ext cx="7717536" cy="1281953"/>
          </a:xfrm>
        </p:spPr>
        <p:txBody>
          <a:bodyPr>
            <a:noAutofit/>
          </a:bodyPr>
          <a:lstStyle>
            <a:lvl1pPr marL="0" indent="0" algn="ctr">
              <a:spcAft>
                <a:spcPts val="300"/>
              </a:spcAft>
              <a:buFontTx/>
              <a:buNone/>
              <a:defRPr sz="1800" b="0">
                <a:effectLst/>
              </a:defRPr>
            </a:lvl1pPr>
            <a:lvl2pPr marL="349250" indent="0">
              <a:buFontTx/>
              <a:buNone/>
              <a:defRPr/>
            </a:lvl2pPr>
            <a:lvl3pPr marL="631825" indent="0">
              <a:buFontTx/>
              <a:buNone/>
              <a:defRPr/>
            </a:lvl3pPr>
            <a:lvl4pPr marL="914400" indent="0">
              <a:buFontTx/>
              <a:buNone/>
              <a:defRPr/>
            </a:lvl4pPr>
            <a:lvl5pPr marL="1196975" indent="0">
              <a:buFontTx/>
              <a:buNone/>
              <a:defRPr/>
            </a:lvl5pPr>
          </a:lstStyle>
          <a:p>
            <a:pPr lvl="0"/>
            <a:r>
              <a:rPr lang="en-US" smtClean="0"/>
              <a:t>Click to edit Master text styles</a:t>
            </a:r>
          </a:p>
        </p:txBody>
      </p:sp>
      <p:sp>
        <p:nvSpPr>
          <p:cNvPr id="1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843507364"/>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5"/>
          <p:cNvGrpSpPr/>
          <p:nvPr/>
        </p:nvGrpSpPr>
        <p:grpSpPr>
          <a:xfrm>
            <a:off x="9144" y="3810000"/>
            <a:ext cx="9125712" cy="3035300"/>
            <a:chOff x="9144" y="3810000"/>
            <a:chExt cx="9125712" cy="3035300"/>
          </a:xfrm>
        </p:grpSpPr>
        <p:sp>
          <p:nvSpPr>
            <p:cNvPr id="7" name="Rectangle 6"/>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1"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5" name="Date Placeholder 4"/>
          <p:cNvSpPr>
            <a:spLocks noGrp="1"/>
          </p:cNvSpPr>
          <p:nvPr>
            <p:ph type="dt" sz="half" idx="12"/>
          </p:nvPr>
        </p:nvSpPr>
        <p:spPr/>
        <p:txBody>
          <a:bodyPr/>
          <a:lstStyle/>
          <a:p>
            <a:fld id="{92AEC960-1F6D-44A9-80B8-39618AA04C59}" type="datetimeFigureOut">
              <a:rPr lang="en-US" smtClean="0"/>
              <a:t>9/13/13</a:t>
            </a:fld>
            <a:endParaRPr lang="en-US"/>
          </a:p>
        </p:txBody>
      </p:sp>
      <p:sp>
        <p:nvSpPr>
          <p:cNvPr id="10" name="Text Placeholder 9"/>
          <p:cNvSpPr>
            <a:spLocks noGrp="1"/>
          </p:cNvSpPr>
          <p:nvPr>
            <p:ph type="body" sz="quarter" idx="13"/>
          </p:nvPr>
        </p:nvSpPr>
        <p:spPr>
          <a:xfrm>
            <a:off x="713232" y="5105399"/>
            <a:ext cx="7717536" cy="1281953"/>
          </a:xfrm>
        </p:spPr>
        <p:txBody>
          <a:bodyPr>
            <a:normAutofit/>
          </a:bodyPr>
          <a:lstStyle>
            <a:lvl1pPr marL="0" indent="0" algn="ctr">
              <a:spcAft>
                <a:spcPts val="300"/>
              </a:spcAft>
              <a:buFontTx/>
              <a:buNone/>
              <a:defRPr sz="1800">
                <a:effectLst/>
              </a:defRPr>
            </a:lvl1pPr>
            <a:lvl2pPr marL="349250" indent="0">
              <a:buFontTx/>
              <a:buNone/>
              <a:defRPr>
                <a:effectLst/>
              </a:defRPr>
            </a:lvl2pPr>
            <a:lvl3pPr marL="631825" indent="0">
              <a:buFontTx/>
              <a:buNone/>
              <a:defRPr>
                <a:effectLst/>
              </a:defRPr>
            </a:lvl3pPr>
            <a:lvl4pPr marL="914400" indent="0">
              <a:buFontTx/>
              <a:buNone/>
              <a:defRPr>
                <a:effectLst/>
              </a:defRPr>
            </a:lvl4pPr>
            <a:lvl5pPr marL="1196975" indent="0">
              <a:buFontTx/>
              <a:buNone/>
              <a:defRPr>
                <a:effectLst/>
              </a:defRPr>
            </a:lvl5pPr>
          </a:lstStyle>
          <a:p>
            <a:pPr lvl="0"/>
            <a:r>
              <a:rPr lang="en-US" smtClean="0"/>
              <a:t>Click to edit Master text styles</a:t>
            </a:r>
          </a:p>
        </p:txBody>
      </p:sp>
      <p:sp>
        <p:nvSpPr>
          <p:cNvPr id="12" name="Picture Placeholder 2"/>
          <p:cNvSpPr>
            <a:spLocks noGrp="1"/>
          </p:cNvSpPr>
          <p:nvPr>
            <p:ph type="pic" idx="14"/>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14713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t>9/13/13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t>9/13/13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lnSpc>
                <a:spcPct val="100000"/>
              </a:lnSpc>
              <a:defRPr/>
            </a:lvl1pPr>
          </a:lstStyle>
          <a:p>
            <a:r>
              <a:rPr lang="en-US"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t>9/13/13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6" name="Round Same Side Corner Rectangle 5"/>
          <p:cNvSpPr/>
          <p:nvPr/>
        </p:nvSpPr>
        <p:spPr>
          <a:xfrm rot="16200000">
            <a:off x="6032064" y="-1356876"/>
            <a:ext cx="1450260" cy="47736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a:off x="4827589" y="304799"/>
            <a:ext cx="4164013" cy="1447800"/>
          </a:xfrm>
        </p:spPr>
        <p:txBody>
          <a:bodyPr/>
          <a:lstStyle>
            <a:lvl1pPr algn="r">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fld id="{92AEC960-1F6D-44A9-80B8-39618AA04C59}" type="datetimeFigureOut">
              <a:rPr lang="en-US" smtClean="0"/>
              <a:t>9/13/13</a:t>
            </a:fld>
            <a:endParaRPr lang="en-US"/>
          </a:p>
        </p:txBody>
      </p:sp>
      <p:sp>
        <p:nvSpPr>
          <p:cNvPr id="8" name="Content Placeholder 7"/>
          <p:cNvSpPr>
            <a:spLocks noGrp="1"/>
          </p:cNvSpPr>
          <p:nvPr>
            <p:ph sz="quarter" idx="13"/>
          </p:nvPr>
        </p:nvSpPr>
        <p:spPr>
          <a:xfrm>
            <a:off x="712788" y="1905000"/>
            <a:ext cx="7716839"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9443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pic>
        <p:nvPicPr>
          <p:cNvPr id="6" name="Picture 5" descr="TitleSlideOverlay.png"/>
          <p:cNvPicPr>
            <a:picLocks noChangeAspect="1"/>
          </p:cNvPicPr>
          <p:nvPr/>
        </p:nvPicPr>
        <p:blipFill>
          <a:blip r:embed="rId2"/>
          <a:stretch>
            <a:fillRect/>
          </a:stretch>
        </p:blipFill>
        <p:spPr>
          <a:xfrm>
            <a:off x="0" y="0"/>
            <a:ext cx="9144000" cy="6858000"/>
          </a:xfrm>
          <a:prstGeom prst="rect">
            <a:avLst/>
          </a:prstGeom>
          <a:ln>
            <a:noFill/>
          </a:ln>
        </p:spPr>
      </p:pic>
      <p:sp>
        <p:nvSpPr>
          <p:cNvPr id="7" name="Rectangle 6"/>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Freeform 14"/>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Freeform 15"/>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Freeform 16"/>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Freeform 17"/>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Freeform 18"/>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Freeform 19"/>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rot="21060000">
            <a:off x="1252728" y="3566160"/>
            <a:ext cx="7324344" cy="1609344"/>
          </a:xfrm>
        </p:spPr>
        <p:txBody>
          <a:bodyPr anchor="b" anchorCtr="0"/>
          <a:lstStyle/>
          <a:p>
            <a:r>
              <a:rPr lang="en-US" smtClean="0"/>
              <a:t>Click to edit Master title style</a:t>
            </a:r>
            <a:endParaRPr lang="en-US" dirty="0"/>
          </a:p>
        </p:txBody>
      </p:sp>
      <p:sp>
        <p:nvSpPr>
          <p:cNvPr id="23" name="Text Placeholder 22"/>
          <p:cNvSpPr>
            <a:spLocks noGrp="1"/>
          </p:cNvSpPr>
          <p:nvPr>
            <p:ph type="body" sz="quarter" idx="13" hasCustomPrompt="1"/>
          </p:nvPr>
        </p:nvSpPr>
        <p:spPr>
          <a:xfrm rot="21060000">
            <a:off x="2551176" y="4992624"/>
            <a:ext cx="6400800" cy="914400"/>
          </a:xfrm>
        </p:spPr>
        <p:txBody>
          <a:bodyPr anchor="ctr" anchorCtr="0"/>
          <a:lstStyle>
            <a:lvl1pPr marL="0" indent="0">
              <a:spcAft>
                <a:spcPts val="0"/>
              </a:spcAft>
              <a:buFontTx/>
              <a:buNone/>
              <a:defRPr>
                <a:effectLst/>
              </a:defRPr>
            </a:lvl1pPr>
            <a:lvl2pPr marL="349250" indent="0">
              <a:buFontTx/>
              <a:buNone/>
              <a:defRPr>
                <a:effectLst/>
              </a:defRPr>
            </a:lvl2pPr>
            <a:lvl3pPr marL="631825" indent="0">
              <a:buFontTx/>
              <a:buNone/>
              <a:defRPr>
                <a:effectLst/>
              </a:defRPr>
            </a:lvl3pPr>
            <a:lvl4pPr marL="914400" indent="0">
              <a:buFontTx/>
              <a:buNone/>
              <a:defRPr>
                <a:effectLst/>
              </a:defRPr>
            </a:lvl4pPr>
            <a:lvl5pPr marL="1196975" indent="0">
              <a:buFontTx/>
              <a:buNone/>
              <a:defRPr>
                <a:effectLst/>
              </a:defRPr>
            </a:lvl5pPr>
          </a:lstStyle>
          <a:p>
            <a:pPr lvl="0"/>
            <a:r>
              <a:rPr lang="en-US" dirty="0" smtClean="0"/>
              <a:t>Click to edit Master subtitle style</a:t>
            </a:r>
            <a:endParaRPr lang="en-US" dirty="0"/>
          </a:p>
        </p:txBody>
      </p:sp>
      <p:sp>
        <p:nvSpPr>
          <p:cNvPr id="24" name="Picture Placeholder 2"/>
          <p:cNvSpPr>
            <a:spLocks noGrp="1"/>
          </p:cNvSpPr>
          <p:nvPr>
            <p:ph type="pic" idx="14"/>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7562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2AEC960-1F6D-44A9-80B8-39618AA04C59}" type="datetimeFigureOut">
              <a:rPr lang="en-US" smtClean="0"/>
              <a:t>9/13/13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48200" y="5181599"/>
            <a:ext cx="4267200" cy="1447800"/>
          </a:xfrm>
        </p:spPr>
        <p:txBody>
          <a:bodyPr vert="horz" lIns="91440" tIns="45720" rIns="91440" bIns="45720" rtlCol="0" anchor="ctr">
            <a:noAutofit/>
          </a:bodyPr>
          <a:lstStyle>
            <a:lvl1pPr algn="r">
              <a:defRPr/>
            </a:lvl1pPr>
          </a:lstStyle>
          <a:p>
            <a:pPr lvl="0" algn="r"/>
            <a:r>
              <a:rPr lang="en-US" smtClean="0"/>
              <a:t>Click to edit Master title style</a:t>
            </a:r>
            <a:endParaRPr dirty="0"/>
          </a:p>
        </p:txBody>
      </p:sp>
      <p:sp>
        <p:nvSpPr>
          <p:cNvPr id="4" name="Content Placeholder 3"/>
          <p:cNvSpPr>
            <a:spLocks noGrp="1"/>
          </p:cNvSpPr>
          <p:nvPr>
            <p:ph sz="half" idx="2"/>
          </p:nvPr>
        </p:nvSpPr>
        <p:spPr>
          <a:xfrm>
            <a:off x="4572000" y="928083"/>
            <a:ext cx="4343400" cy="3923271"/>
          </a:xfrm>
          <a:ln>
            <a:noFill/>
          </a:ln>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78258" y="1828800"/>
            <a:ext cx="4343400" cy="392327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92AEC960-1F6D-44A9-80B8-39618AA04C59}" type="datetimeFigureOut">
              <a:rPr lang="en-US" smtClean="0"/>
              <a:t>9/13/13</a:t>
            </a:fld>
            <a:endParaRPr lang="en-US"/>
          </a:p>
        </p:txBody>
      </p:sp>
      <p:sp>
        <p:nvSpPr>
          <p:cNvPr id="8" name="Footer Placeholder 7"/>
          <p:cNvSpPr>
            <a:spLocks noGrp="1"/>
          </p:cNvSpPr>
          <p:nvPr>
            <p:ph type="ftr" sz="quarter" idx="11"/>
          </p:nvPr>
        </p:nvSpPr>
        <p:spPr/>
        <p:txBody>
          <a:bodyPr/>
          <a:lstStyle/>
          <a:p>
            <a:endParaRPr lang="en-US"/>
          </a:p>
        </p:txBody>
      </p:sp>
      <p:sp>
        <p:nvSpPr>
          <p:cNvPr id="11" name="Round Same Side Corner Rectangle 10"/>
          <p:cNvSpPr/>
          <p:nvPr/>
        </p:nvSpPr>
        <p:spPr>
          <a:xfrm rot="5400000">
            <a:off x="1849727" y="3923851"/>
            <a:ext cx="667512" cy="4319833"/>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Slide Number Placeholder 8"/>
          <p:cNvSpPr>
            <a:spLocks noGrp="1"/>
          </p:cNvSpPr>
          <p:nvPr>
            <p:ph type="sldNum" sz="quarter" idx="12"/>
          </p:nvPr>
        </p:nvSpPr>
        <p:spPr/>
        <p:txBody>
          <a:bodyPr/>
          <a:lstStyle/>
          <a:p>
            <a:fld id="{F02B70FB-18ED-4CA5-8368-F946A6F2C1F7}" type="slidenum">
              <a:rPr lang="en-US" smtClean="0"/>
              <a:t>‹#›</a:t>
            </a:fld>
            <a:endParaRPr lang="en-US"/>
          </a:p>
        </p:txBody>
      </p:sp>
      <p:sp>
        <p:nvSpPr>
          <p:cNvPr id="12" name="Round Same Side Corner Rectangle 11"/>
          <p:cNvSpPr/>
          <p:nvPr/>
        </p:nvSpPr>
        <p:spPr>
          <a:xfrm rot="16200000">
            <a:off x="6639740" y="-1566294"/>
            <a:ext cx="668595" cy="4292793"/>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a:off x="5184648" y="246063"/>
            <a:ext cx="3730752" cy="668338"/>
          </a:xfrm>
          <a:prstGeom prst="rect">
            <a:avLst/>
          </a:prstGeom>
          <a:ln>
            <a:noFill/>
          </a:ln>
        </p:spPr>
        <p:txBody>
          <a:bodyPr vert="horz" lIns="91440" tIns="45720" rIns="91440" bIns="45720" rtlCol="0" anchor="ctr" anchorCtr="0">
            <a:normAutofit/>
          </a:bodyPr>
          <a:lstStyle>
            <a:lvl1pPr marL="342900" indent="-342900" algn="ctr">
              <a:buFont typeface="Arial" pitchFamily="34" charset="0"/>
              <a:buNone/>
              <a:defRPr lang="en-US" smtClean="0"/>
            </a:lvl1pPr>
          </a:lstStyle>
          <a:p>
            <a:pPr marL="0" lvl="0" indent="0" algn="ctr"/>
            <a:r>
              <a:rPr lang="en-US" smtClean="0"/>
              <a:t>Click to edit Master text styles</a:t>
            </a:r>
          </a:p>
        </p:txBody>
      </p:sp>
      <p:sp>
        <p:nvSpPr>
          <p:cNvPr id="5" name="Text Placeholder 4"/>
          <p:cNvSpPr>
            <a:spLocks noGrp="1"/>
          </p:cNvSpPr>
          <p:nvPr>
            <p:ph type="body" sz="quarter" idx="3"/>
          </p:nvPr>
        </p:nvSpPr>
        <p:spPr>
          <a:xfrm>
            <a:off x="304800" y="5749925"/>
            <a:ext cx="3733800" cy="668337"/>
          </a:xfrm>
          <a:prstGeom prst="rect">
            <a:avLst/>
          </a:prstGeom>
        </p:spPr>
        <p:txBody>
          <a:bodyPr vert="horz" lIns="91440" tIns="45720" rIns="91440" bIns="45720" rtlCol="0" anchor="ctr" anchorCtr="0">
            <a:normAutofit/>
          </a:bodyPr>
          <a:lstStyle>
            <a:lvl1pPr marL="342900" indent="-342900" algn="ctr">
              <a:buFont typeface="Arial" pitchFamily="34" charset="0"/>
              <a:buNone/>
              <a:defRPr lang="en-US" dirty="0" smtClean="0"/>
            </a:lvl1pPr>
          </a:lstStyle>
          <a:p>
            <a:pPr marL="0" lvl="0" indent="0" algn="ctr"/>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2AEC960-1F6D-44A9-80B8-39618AA04C59}" type="datetimeFigureOut">
              <a:rPr lang="en-US" smtClean="0"/>
              <a:t>9/13/13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EC960-1F6D-44A9-80B8-39618AA04C59}" type="datetimeFigureOut">
              <a:rPr lang="en-US" smtClean="0"/>
              <a:t>9/13/13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rotWithShape="1">
          <a:blip r:embed="rId17"/>
          <a:srcRect t="17030"/>
          <a:stretch/>
        </p:blipFill>
        <p:spPr>
          <a:xfrm>
            <a:off x="0" y="0"/>
            <a:ext cx="9144000" cy="6857999"/>
          </a:xfrm>
          <a:prstGeom prst="rect">
            <a:avLst/>
          </a:prstGeom>
        </p:spPr>
      </p:pic>
      <p:pic>
        <p:nvPicPr>
          <p:cNvPr id="8" name="Picture 7"/>
          <p:cNvPicPr>
            <a:picLocks noChangeAspect="1"/>
          </p:cNvPicPr>
          <p:nvPr/>
        </p:nvPicPr>
        <p:blipFill rotWithShape="1">
          <a:blip r:embed="rId18">
            <a:extLst>
              <a:ext uri="{28A0092B-C50C-407E-A947-70E740481C1C}">
                <a14:useLocalDpi xmlns:a14="http://schemas.microsoft.com/office/drawing/2010/main" val="0"/>
              </a:ext>
            </a:extLst>
          </a:blip>
          <a:srcRect l="14556" t="16668"/>
          <a:stretch/>
        </p:blipFill>
        <p:spPr>
          <a:xfrm>
            <a:off x="0" y="0"/>
            <a:ext cx="2152254" cy="1142914"/>
          </a:xfrm>
          <a:prstGeom prst="rect">
            <a:avLst/>
          </a:prstGeom>
        </p:spPr>
      </p:pic>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smtClean="0"/>
              <a:t>Click to edit Master title style</a:t>
            </a:r>
            <a:endParaRPr dirty="0"/>
          </a:p>
        </p:txBody>
      </p:sp>
      <p:sp>
        <p:nvSpPr>
          <p:cNvPr id="6" name="Slide Number Placeholder 5"/>
          <p:cNvSpPr>
            <a:spLocks noGrp="1"/>
          </p:cNvSpPr>
          <p:nvPr>
            <p:ph type="sldNum" sz="quarter" idx="4"/>
          </p:nvPr>
        </p:nvSpPr>
        <p:spPr>
          <a:xfrm>
            <a:off x="148516" y="658031"/>
            <a:ext cx="1509086" cy="232710"/>
          </a:xfrm>
          <a:prstGeom prst="rect">
            <a:avLst/>
          </a:prstGeom>
        </p:spPr>
        <p:txBody>
          <a:bodyPr vert="horz" lIns="91440" tIns="45720" rIns="91440" bIns="45720" rtlCol="0" anchor="ctr"/>
          <a:lstStyle>
            <a:lvl1pPr algn="ctr">
              <a:defRPr sz="1200">
                <a:solidFill>
                  <a:schemeClr val="bg1"/>
                </a:solidFill>
              </a:defRPr>
            </a:lvl1pPr>
          </a:lstStyle>
          <a:p>
            <a:fld id="{F02B70FB-18ED-4CA5-8368-F946A6F2C1F7}" type="slidenum">
              <a:rPr lang="en-US" smtClean="0"/>
              <a:pPr/>
              <a:t>‹#›</a:t>
            </a:fld>
            <a:endParaRPr lang="en-US"/>
          </a:p>
        </p:txBody>
      </p:sp>
      <p:sp>
        <p:nvSpPr>
          <p:cNvPr id="5" name="Footer Placeholder 4"/>
          <p:cNvSpPr>
            <a:spLocks noGrp="1"/>
          </p:cNvSpPr>
          <p:nvPr>
            <p:ph type="ftr" sz="quarter" idx="3"/>
          </p:nvPr>
        </p:nvSpPr>
        <p:spPr>
          <a:xfrm>
            <a:off x="0" y="0"/>
            <a:ext cx="2058294" cy="429187"/>
          </a:xfrm>
          <a:prstGeom prst="rect">
            <a:avLst/>
          </a:prstGeom>
        </p:spPr>
        <p:txBody>
          <a:bodyPr vert="horz" lIns="91440" tIns="45720" rIns="91440" bIns="45720" rtlCol="0" anchor="b" anchorCtr="0"/>
          <a:lstStyle>
            <a:lvl1pPr algn="l">
              <a:lnSpc>
                <a:spcPts val="1200"/>
              </a:lnSpc>
              <a:defRPr sz="1000" baseline="0">
                <a:solidFill>
                  <a:schemeClr val="bg1"/>
                </a:solidFill>
              </a:defRPr>
            </a:lvl1pPr>
          </a:lstStyle>
          <a:p>
            <a:endParaRPr lang="en-US" dirty="0"/>
          </a:p>
        </p:txBody>
      </p:sp>
      <p:sp>
        <p:nvSpPr>
          <p:cNvPr id="4" name="Date Placeholder 3"/>
          <p:cNvSpPr>
            <a:spLocks noGrp="1"/>
          </p:cNvSpPr>
          <p:nvPr>
            <p:ph type="dt" sz="half" idx="2"/>
          </p:nvPr>
        </p:nvSpPr>
        <p:spPr>
          <a:xfrm>
            <a:off x="0" y="450130"/>
            <a:ext cx="1806118" cy="180486"/>
          </a:xfrm>
          <a:prstGeom prst="rect">
            <a:avLst/>
          </a:prstGeom>
        </p:spPr>
        <p:txBody>
          <a:bodyPr vert="horz" lIns="91440" tIns="45720" rIns="91440" bIns="45720" rtlCol="0" anchor="ctr"/>
          <a:lstStyle>
            <a:lvl1pPr algn="ctr">
              <a:lnSpc>
                <a:spcPts val="1200"/>
              </a:lnSpc>
              <a:defRPr sz="1000" baseline="0">
                <a:solidFill>
                  <a:schemeClr val="bg1"/>
                </a:solidFill>
              </a:defRPr>
            </a:lvl1pPr>
          </a:lstStyle>
          <a:p>
            <a:fld id="{92AEC960-1F6D-44A9-80B8-39618AA04C59}" type="datetimeFigureOut">
              <a:rPr lang="en-US" smtClean="0"/>
              <a:pPr/>
              <a:t>9/13/13</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85" r:id="rId4"/>
    <p:sldLayoutId id="2147483664" r:id="rId5"/>
    <p:sldLayoutId id="2147483665" r:id="rId6"/>
    <p:sldLayoutId id="2147483666" r:id="rId7"/>
    <p:sldLayoutId id="2147483667" r:id="rId8"/>
    <p:sldLayoutId id="2147483668" r:id="rId9"/>
    <p:sldLayoutId id="2147483669" r:id="rId10"/>
    <p:sldLayoutId id="2147483670" r:id="rId11"/>
    <p:sldLayoutId id="2147483683" r:id="rId12"/>
    <p:sldLayoutId id="2147483684" r:id="rId13"/>
    <p:sldLayoutId id="2147483673" r:id="rId14"/>
    <p:sldLayoutId id="2147483674" r:id="rId15"/>
  </p:sldLayoutIdLst>
  <p:timing>
    <p:tnLst>
      <p:par>
        <p:cTn xmlns:p14="http://schemas.microsoft.com/office/powerpoint/2010/main" id="1" dur="indefinite" restart="never" nodeType="tmRoot"/>
      </p:par>
    </p:tnLst>
  </p:timing>
  <p:txStyles>
    <p:titleStyle>
      <a:lvl1pPr algn="l" defTabSz="914400" rtl="0" eaLnBrk="1" latinLnBrk="0" hangingPunct="1">
        <a:lnSpc>
          <a:spcPct val="1000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9"/>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9"/>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9"/>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9"/>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emf"/><Relationship Id="rId6"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mailto:Caitlin@MattyFund.org" TargetMode="External"/><Relationship Id="rId4" Type="http://schemas.openxmlformats.org/officeDocument/2006/relationships/hyperlink" Target="mailto:MattyFund@cox.net" TargetMode="External"/><Relationship Id="rId5" Type="http://schemas.openxmlformats.org/officeDocument/2006/relationships/hyperlink" Target="mailto:Jessie@MattyFund.org" TargetMode="External"/><Relationship Id="rId6" Type="http://schemas.openxmlformats.org/officeDocument/2006/relationships/hyperlink" Target="mailto:Linda@MattyFund.org" TargetMode="External"/><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wmf"/><Relationship Id="rId5" Type="http://schemas.openxmlformats.org/officeDocument/2006/relationships/oleObject" Target="../embeddings/oleObject2.bin"/><Relationship Id="rId6" Type="http://schemas.openxmlformats.org/officeDocument/2006/relationships/image" Target="../media/image7.wmf"/><Relationship Id="rId7"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oleObject" Target="../embeddings/oleObject4.bin"/><Relationship Id="rId10" Type="http://schemas.openxmlformats.org/officeDocument/2006/relationships/image" Target="../media/image7.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Living With Epilepsy</a:t>
            </a:r>
            <a:endParaRPr lang="en-US" dirty="0"/>
          </a:p>
        </p:txBody>
      </p:sp>
      <p:sp>
        <p:nvSpPr>
          <p:cNvPr id="3" name="Subtitle 2"/>
          <p:cNvSpPr>
            <a:spLocks noGrp="1"/>
          </p:cNvSpPr>
          <p:nvPr>
            <p:ph type="subTitle" idx="1"/>
          </p:nvPr>
        </p:nvSpPr>
        <p:spPr/>
        <p:txBody>
          <a:bodyPr>
            <a:normAutofit fontScale="92500" lnSpcReduction="10000"/>
          </a:bodyPr>
          <a:lstStyle/>
          <a:p>
            <a:r>
              <a:rPr lang="en-US" sz="3600" dirty="0" smtClean="0"/>
              <a:t>@ The Matty Fund</a:t>
            </a:r>
          </a:p>
          <a:p>
            <a:r>
              <a:rPr lang="en-US" dirty="0" smtClean="0"/>
              <a:t>By: Tolani Olagundoye</a:t>
            </a:r>
            <a:endParaRPr lang="en-US" dirty="0"/>
          </a:p>
        </p:txBody>
      </p:sp>
    </p:spTree>
    <p:extLst>
      <p:ext uri="{BB962C8B-B14F-4D97-AF65-F5344CB8AC3E}">
        <p14:creationId xmlns:p14="http://schemas.microsoft.com/office/powerpoint/2010/main" val="7564649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question 2</a:t>
            </a:r>
            <a:endParaRPr lang="en-US" dirty="0"/>
          </a:p>
        </p:txBody>
      </p:sp>
      <p:sp>
        <p:nvSpPr>
          <p:cNvPr id="3" name="Content Placeholder 2"/>
          <p:cNvSpPr>
            <a:spLocks noGrp="1"/>
          </p:cNvSpPr>
          <p:nvPr>
            <p:ph idx="1"/>
          </p:nvPr>
        </p:nvSpPr>
        <p:spPr/>
        <p:txBody>
          <a:bodyPr>
            <a:normAutofit lnSpcReduction="10000"/>
          </a:bodyPr>
          <a:lstStyle/>
          <a:p>
            <a:r>
              <a:rPr lang="en-US" sz="2600" dirty="0">
                <a:latin typeface="Times"/>
                <a:cs typeface="Times"/>
              </a:rPr>
              <a:t>Which of the following is NOT correct about </a:t>
            </a:r>
            <a:r>
              <a:rPr lang="en-US" sz="2600" dirty="0" err="1">
                <a:latin typeface="Times"/>
                <a:cs typeface="Times"/>
              </a:rPr>
              <a:t>Zonisamide</a:t>
            </a:r>
            <a:r>
              <a:rPr lang="en-US" sz="2600" dirty="0">
                <a:latin typeface="Times"/>
                <a:cs typeface="Times"/>
              </a:rPr>
              <a:t>?</a:t>
            </a:r>
          </a:p>
          <a:p>
            <a:pPr lvl="1"/>
            <a:r>
              <a:rPr lang="en-US" sz="2000" dirty="0">
                <a:latin typeface="Times"/>
                <a:cs typeface="Times"/>
              </a:rPr>
              <a:t>A. Brand name is </a:t>
            </a:r>
            <a:r>
              <a:rPr lang="en-US" sz="2000" dirty="0" err="1">
                <a:latin typeface="Times"/>
                <a:cs typeface="Times"/>
              </a:rPr>
              <a:t>Zonegran</a:t>
            </a:r>
            <a:endParaRPr lang="en-US" sz="2000" dirty="0">
              <a:latin typeface="Times"/>
              <a:cs typeface="Times"/>
            </a:endParaRPr>
          </a:p>
          <a:p>
            <a:pPr lvl="1"/>
            <a:r>
              <a:rPr lang="en-US" sz="2000" dirty="0">
                <a:latin typeface="Times"/>
                <a:cs typeface="Times"/>
              </a:rPr>
              <a:t>B. It may cause </a:t>
            </a:r>
            <a:r>
              <a:rPr lang="en-US" sz="2000" dirty="0" err="1">
                <a:latin typeface="Times"/>
                <a:cs typeface="Times"/>
              </a:rPr>
              <a:t>hyporthermia</a:t>
            </a:r>
            <a:r>
              <a:rPr lang="en-US" sz="2000" dirty="0">
                <a:latin typeface="Times"/>
                <a:cs typeface="Times"/>
              </a:rPr>
              <a:t>.</a:t>
            </a:r>
          </a:p>
          <a:p>
            <a:pPr lvl="1"/>
            <a:r>
              <a:rPr lang="en-US" sz="2000" dirty="0">
                <a:latin typeface="Times"/>
                <a:cs typeface="Times"/>
              </a:rPr>
              <a:t>C. It can cause psychomotor slowing, and impaired concentration. </a:t>
            </a:r>
          </a:p>
          <a:p>
            <a:pPr lvl="1"/>
            <a:r>
              <a:rPr lang="en-US" sz="2000" dirty="0">
                <a:latin typeface="Times"/>
                <a:cs typeface="Times"/>
              </a:rPr>
              <a:t>D. It is a carbonic anhydrase inhibitor and can cause metabolic acidosis, which increases the risk of renal stones</a:t>
            </a:r>
            <a:r>
              <a:rPr lang="en-US" sz="2000" dirty="0" smtClean="0">
                <a:latin typeface="Times"/>
                <a:cs typeface="Times"/>
              </a:rPr>
              <a:t>.</a:t>
            </a:r>
          </a:p>
          <a:p>
            <a:pPr lvl="1"/>
            <a:r>
              <a:rPr lang="en-US" sz="2000" dirty="0" smtClean="0">
                <a:latin typeface="Times"/>
                <a:cs typeface="Times"/>
              </a:rPr>
              <a:t>E. It is used for epilepsy.</a:t>
            </a:r>
            <a:endParaRPr lang="en-US" sz="2000" dirty="0">
              <a:latin typeface="Times"/>
              <a:cs typeface="Times"/>
            </a:endParaRPr>
          </a:p>
        </p:txBody>
      </p:sp>
    </p:spTree>
    <p:extLst>
      <p:ext uri="{BB962C8B-B14F-4D97-AF65-F5344CB8AC3E}">
        <p14:creationId xmlns:p14="http://schemas.microsoft.com/office/powerpoint/2010/main" val="1613425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Ketogenic Diet</a:t>
            </a:r>
            <a:endParaRPr lang="en-US" dirty="0"/>
          </a:p>
        </p:txBody>
      </p:sp>
      <p:sp>
        <p:nvSpPr>
          <p:cNvPr id="9" name="Content Placeholder 8"/>
          <p:cNvSpPr>
            <a:spLocks noGrp="1"/>
          </p:cNvSpPr>
          <p:nvPr>
            <p:ph sz="half" idx="1"/>
          </p:nvPr>
        </p:nvSpPr>
        <p:spPr/>
        <p:txBody>
          <a:bodyPr>
            <a:normAutofit fontScale="85000" lnSpcReduction="10000"/>
          </a:bodyPr>
          <a:lstStyle/>
          <a:p>
            <a:r>
              <a:rPr lang="en-US" sz="1900" dirty="0" smtClean="0">
                <a:effectLst/>
              </a:rPr>
              <a:t>The ketogenic diet is the non-pharmacological treatment for epilepsy.</a:t>
            </a:r>
          </a:p>
          <a:p>
            <a:r>
              <a:rPr lang="en-US" sz="1900" dirty="0" smtClean="0">
                <a:effectLst/>
              </a:rPr>
              <a:t>Research shows that the Ketogenic diet works for some patients with epilepsy</a:t>
            </a:r>
          </a:p>
          <a:p>
            <a:r>
              <a:rPr lang="en-US" sz="1900" dirty="0" smtClean="0">
                <a:effectLst/>
              </a:rPr>
              <a:t>There </a:t>
            </a:r>
            <a:r>
              <a:rPr lang="en-US" sz="1900" dirty="0">
                <a:effectLst/>
              </a:rPr>
              <a:t>are different types of foods on the ketogenic diet. There are some foods that are Gluten free, Casein free or both Gluten &amp; Casein </a:t>
            </a:r>
            <a:r>
              <a:rPr lang="en-US" sz="1900" dirty="0" smtClean="0">
                <a:effectLst/>
              </a:rPr>
              <a:t>free</a:t>
            </a:r>
            <a:r>
              <a:rPr lang="en-US" sz="1900" dirty="0">
                <a:effectLst/>
              </a:rPr>
              <a:t>.</a:t>
            </a:r>
          </a:p>
          <a:p>
            <a:endParaRPr lang="en-US" dirty="0"/>
          </a:p>
        </p:txBody>
      </p:sp>
      <p:pic>
        <p:nvPicPr>
          <p:cNvPr id="11" name="Content Placeholder 10"/>
          <p:cNvPicPr>
            <a:picLocks noGrp="1" noChangeAspect="1"/>
          </p:cNvPicPr>
          <p:nvPr>
            <p:ph sz="half" idx="2"/>
          </p:nvPr>
        </p:nvPicPr>
        <p:blipFill>
          <a:blip r:embed="rId3"/>
          <a:srcRect l="9199" r="9199"/>
          <a:stretch>
            <a:fillRect/>
          </a:stretch>
        </p:blipFill>
        <p:spPr>
          <a:xfrm>
            <a:off x="4751294" y="3024188"/>
            <a:ext cx="2106706" cy="1944862"/>
          </a:xfrm>
        </p:spPr>
      </p:pic>
      <p:pic>
        <p:nvPicPr>
          <p:cNvPr id="12" name="Picture 11"/>
          <p:cNvPicPr>
            <a:picLocks noChangeAspect="1"/>
          </p:cNvPicPr>
          <p:nvPr/>
        </p:nvPicPr>
        <p:blipFill>
          <a:blip r:embed="rId4"/>
          <a:stretch>
            <a:fillRect/>
          </a:stretch>
        </p:blipFill>
        <p:spPr>
          <a:xfrm>
            <a:off x="6949571" y="3048001"/>
            <a:ext cx="2130442" cy="1904999"/>
          </a:xfrm>
          <a:prstGeom prst="rect">
            <a:avLst/>
          </a:prstGeom>
        </p:spPr>
      </p:pic>
      <p:pic>
        <p:nvPicPr>
          <p:cNvPr id="13" name="Picture 12"/>
          <p:cNvPicPr>
            <a:picLocks noChangeAspect="1"/>
          </p:cNvPicPr>
          <p:nvPr/>
        </p:nvPicPr>
        <p:blipFill>
          <a:blip r:embed="rId5"/>
          <a:stretch>
            <a:fillRect/>
          </a:stretch>
        </p:blipFill>
        <p:spPr>
          <a:xfrm>
            <a:off x="4724400" y="5029200"/>
            <a:ext cx="2133600" cy="1524000"/>
          </a:xfrm>
          <a:prstGeom prst="rect">
            <a:avLst/>
          </a:prstGeom>
        </p:spPr>
      </p:pic>
      <p:pic>
        <p:nvPicPr>
          <p:cNvPr id="14" name="Picture 13"/>
          <p:cNvPicPr>
            <a:picLocks noChangeAspect="1"/>
          </p:cNvPicPr>
          <p:nvPr/>
        </p:nvPicPr>
        <p:blipFill>
          <a:blip r:embed="rId6"/>
          <a:stretch>
            <a:fillRect/>
          </a:stretch>
        </p:blipFill>
        <p:spPr>
          <a:xfrm>
            <a:off x="6934200" y="4928028"/>
            <a:ext cx="1905000" cy="1701372"/>
          </a:xfrm>
          <a:prstGeom prst="rect">
            <a:avLst/>
          </a:prstGeom>
        </p:spPr>
      </p:pic>
    </p:spTree>
    <p:extLst>
      <p:ext uri="{BB962C8B-B14F-4D97-AF65-F5344CB8AC3E}">
        <p14:creationId xmlns:p14="http://schemas.microsoft.com/office/powerpoint/2010/main" val="38980527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Implantated</a:t>
            </a:r>
            <a:r>
              <a:rPr lang="en-US" dirty="0" smtClean="0"/>
              <a:t> Device</a:t>
            </a:r>
            <a:endParaRPr lang="en-US" dirty="0"/>
          </a:p>
        </p:txBody>
      </p:sp>
      <p:pic>
        <p:nvPicPr>
          <p:cNvPr id="5" name="Content Placeholder 4"/>
          <p:cNvPicPr>
            <a:picLocks noGrp="1" noChangeAspect="1"/>
          </p:cNvPicPr>
          <p:nvPr>
            <p:ph sz="half" idx="1"/>
          </p:nvPr>
        </p:nvPicPr>
        <p:blipFill>
          <a:blip r:embed="rId2"/>
          <a:srcRect t="2536" b="2536"/>
          <a:stretch>
            <a:fillRect/>
          </a:stretch>
        </p:blipFill>
        <p:spPr/>
      </p:pic>
      <p:sp>
        <p:nvSpPr>
          <p:cNvPr id="4" name="Content Placeholder 3"/>
          <p:cNvSpPr>
            <a:spLocks noGrp="1"/>
          </p:cNvSpPr>
          <p:nvPr>
            <p:ph sz="half" idx="2"/>
          </p:nvPr>
        </p:nvSpPr>
        <p:spPr/>
        <p:txBody>
          <a:bodyPr/>
          <a:lstStyle/>
          <a:p>
            <a:r>
              <a:rPr lang="en-US" dirty="0" smtClean="0"/>
              <a:t>The vagus nerve stimulator is implanted in the brain and it helps to deliver </a:t>
            </a:r>
            <a:r>
              <a:rPr lang="en-US" dirty="0"/>
              <a:t>current pulses to </a:t>
            </a:r>
            <a:r>
              <a:rPr lang="en-US" dirty="0" smtClean="0"/>
              <a:t>interrupt some discharges that the brain may produce. </a:t>
            </a:r>
            <a:endParaRPr lang="en-US" dirty="0"/>
          </a:p>
        </p:txBody>
      </p:sp>
    </p:spTree>
    <p:extLst>
      <p:ext uri="{BB962C8B-B14F-4D97-AF65-F5344CB8AC3E}">
        <p14:creationId xmlns:p14="http://schemas.microsoft.com/office/powerpoint/2010/main" val="2441097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67570"/>
            <a:ext cx="5142583" cy="2023963"/>
          </a:xfrm>
        </p:spPr>
        <p:txBody>
          <a:bodyPr/>
          <a:lstStyle/>
          <a:p>
            <a:r>
              <a:rPr lang="en-US" dirty="0" smtClean="0"/>
              <a:t>THE MATTY FUND</a:t>
            </a:r>
            <a:endParaRPr lang="en-US" dirty="0"/>
          </a:p>
        </p:txBody>
      </p:sp>
      <p:sp>
        <p:nvSpPr>
          <p:cNvPr id="4" name="Text Placeholder 3"/>
          <p:cNvSpPr>
            <a:spLocks noGrp="1"/>
          </p:cNvSpPr>
          <p:nvPr>
            <p:ph type="body" sz="half" idx="2"/>
          </p:nvPr>
        </p:nvSpPr>
        <p:spPr>
          <a:xfrm>
            <a:off x="0" y="2514600"/>
            <a:ext cx="4648200" cy="4114800"/>
          </a:xfrm>
        </p:spPr>
        <p:txBody>
          <a:bodyPr>
            <a:normAutofit/>
          </a:bodyPr>
          <a:lstStyle/>
          <a:p>
            <a:pPr marL="457200" indent="-457200">
              <a:buFont typeface="Arial"/>
              <a:buChar char="•"/>
            </a:pPr>
            <a:r>
              <a:rPr lang="en-US" sz="2000" dirty="0"/>
              <a:t>The Matty Fund is a non- profit organization that began in </a:t>
            </a:r>
            <a:r>
              <a:rPr lang="en-US" sz="2000" dirty="0" smtClean="0"/>
              <a:t>2003.</a:t>
            </a:r>
          </a:p>
          <a:p>
            <a:pPr marL="457200" indent="-457200">
              <a:buFont typeface="Arial"/>
              <a:buChar char="•"/>
            </a:pPr>
            <a:r>
              <a:rPr lang="en-US" sz="2000" dirty="0"/>
              <a:t>The Matty Fund organization is dedicated to providing aid for Epilepsy research and education, Epilepsy awareness through educational programs and annual scholarships to high school seniors diagnosed with Epilepsy. </a:t>
            </a:r>
            <a:r>
              <a:rPr lang="en-US" sz="2000" dirty="0" smtClean="0"/>
              <a:t> </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529" y="2743200"/>
            <a:ext cx="2420112"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Placeholder 4"/>
          <p:cNvPicPr>
            <a:picLocks noGrp="1" noChangeAspect="1"/>
          </p:cNvPicPr>
          <p:nvPr>
            <p:ph type="pic" idx="1"/>
          </p:nvPr>
        </p:nvPicPr>
        <p:blipFill>
          <a:blip r:embed="rId4"/>
          <a:srcRect t="3217" b="3217"/>
          <a:stretch>
            <a:fillRect/>
          </a:stretch>
        </p:blipFill>
        <p:spPr/>
      </p:pic>
    </p:spTree>
    <p:extLst>
      <p:ext uri="{BB962C8B-B14F-4D97-AF65-F5344CB8AC3E}">
        <p14:creationId xmlns:p14="http://schemas.microsoft.com/office/powerpoint/2010/main" val="21596950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Matty Fund</a:t>
            </a:r>
            <a:endParaRPr lang="en-US" dirty="0"/>
          </a:p>
        </p:txBody>
      </p:sp>
      <p:pic>
        <p:nvPicPr>
          <p:cNvPr id="5" name="Picture Placeholder 4"/>
          <p:cNvPicPr>
            <a:picLocks noGrp="1" noChangeAspect="1"/>
          </p:cNvPicPr>
          <p:nvPr>
            <p:ph type="pic" idx="1"/>
          </p:nvPr>
        </p:nvPicPr>
        <p:blipFill>
          <a:blip r:embed="rId3"/>
          <a:srcRect l="7251" r="7251"/>
          <a:stretch>
            <a:fillRect/>
          </a:stretch>
        </p:blipFill>
        <p:spPr/>
      </p:pic>
      <p:sp>
        <p:nvSpPr>
          <p:cNvPr id="4" name="Text Placeholder 3"/>
          <p:cNvSpPr>
            <a:spLocks noGrp="1"/>
          </p:cNvSpPr>
          <p:nvPr>
            <p:ph type="body" sz="half" idx="2"/>
          </p:nvPr>
        </p:nvSpPr>
        <p:spPr>
          <a:xfrm>
            <a:off x="0" y="2547938"/>
            <a:ext cx="4482107" cy="4005262"/>
          </a:xfrm>
        </p:spPr>
        <p:txBody>
          <a:bodyPr>
            <a:normAutofit fontScale="55000" lnSpcReduction="20000"/>
          </a:bodyPr>
          <a:lstStyle/>
          <a:p>
            <a:pPr marL="457200" indent="-457200">
              <a:buFont typeface="Arial"/>
              <a:buChar char="•"/>
            </a:pPr>
            <a:r>
              <a:rPr lang="en-US" sz="3800" dirty="0">
                <a:latin typeface="Times"/>
                <a:cs typeface="Times"/>
              </a:rPr>
              <a:t>The goals of these family support group events are to provide a safe, secure, and stimulating environment to nurture new friends and create a support network for the siblings and parents of those with epilepsy. </a:t>
            </a:r>
            <a:endParaRPr lang="en-US" sz="3800" dirty="0" smtClean="0">
              <a:latin typeface="Times"/>
              <a:cs typeface="Times"/>
            </a:endParaRPr>
          </a:p>
          <a:p>
            <a:pPr marL="457200" indent="-457200">
              <a:buFont typeface="Arial"/>
              <a:buChar char="•"/>
            </a:pPr>
            <a:r>
              <a:rPr lang="en-US" sz="3800" dirty="0" smtClean="0">
                <a:latin typeface="Times"/>
                <a:cs typeface="Times"/>
              </a:rPr>
              <a:t>The </a:t>
            </a:r>
            <a:r>
              <a:rPr lang="en-US" sz="3800" dirty="0">
                <a:latin typeface="Times"/>
                <a:cs typeface="Times"/>
              </a:rPr>
              <a:t>workers at Matty Funds also went to schools around Rhode Island to educate students how to handle situations where a seizure occurs</a:t>
            </a:r>
            <a:r>
              <a:rPr lang="en-US" sz="3800" dirty="0" smtClean="0">
                <a:latin typeface="Times"/>
                <a:cs typeface="Times"/>
              </a:rPr>
              <a:t>.</a:t>
            </a:r>
            <a:endParaRPr lang="en-US" sz="3800" dirty="0">
              <a:latin typeface="Times"/>
              <a:cs typeface="Times"/>
            </a:endParaRPr>
          </a:p>
        </p:txBody>
      </p:sp>
    </p:spTree>
    <p:extLst>
      <p:ext uri="{BB962C8B-B14F-4D97-AF65-F5344CB8AC3E}">
        <p14:creationId xmlns:p14="http://schemas.microsoft.com/office/powerpoint/2010/main" val="41333600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 matty</a:t>
            </a:r>
            <a:endParaRPr lang="en-US" dirty="0"/>
          </a:p>
        </p:txBody>
      </p:sp>
      <p:pic>
        <p:nvPicPr>
          <p:cNvPr id="5" name="Picture Placeholder 4"/>
          <p:cNvPicPr>
            <a:picLocks noGrp="1" noChangeAspect="1"/>
          </p:cNvPicPr>
          <p:nvPr>
            <p:ph type="pic" idx="1"/>
          </p:nvPr>
        </p:nvPicPr>
        <p:blipFill>
          <a:blip r:embed="rId3"/>
          <a:srcRect t="1733" b="1733"/>
          <a:stretch>
            <a:fillRect/>
          </a:stretch>
        </p:blipFill>
        <p:spPr/>
      </p:pic>
      <p:sp>
        <p:nvSpPr>
          <p:cNvPr id="4" name="Text Placeholder 3"/>
          <p:cNvSpPr>
            <a:spLocks noGrp="1"/>
          </p:cNvSpPr>
          <p:nvPr>
            <p:ph type="body" sz="half" idx="2"/>
          </p:nvPr>
        </p:nvSpPr>
        <p:spPr>
          <a:xfrm>
            <a:off x="0" y="2547938"/>
            <a:ext cx="4482107" cy="3700463"/>
          </a:xfrm>
        </p:spPr>
        <p:txBody>
          <a:bodyPr>
            <a:normAutofit fontScale="92500" lnSpcReduction="10000"/>
          </a:bodyPr>
          <a:lstStyle/>
          <a:p>
            <a:pPr marL="457200" indent="-457200">
              <a:buFont typeface="Arial"/>
              <a:buChar char="•"/>
            </a:pPr>
            <a:r>
              <a:rPr lang="en-US" sz="2400" dirty="0" smtClean="0"/>
              <a:t>This summer I got the chance to attend camp matty for a week. </a:t>
            </a:r>
          </a:p>
          <a:p>
            <a:pPr marL="457200" indent="-457200">
              <a:buFont typeface="Arial"/>
              <a:buChar char="•"/>
            </a:pPr>
            <a:r>
              <a:rPr lang="en-US" sz="2400" dirty="0" smtClean="0"/>
              <a:t>Camp matty took place at the lend a hand therapeutic riding foundation. </a:t>
            </a:r>
          </a:p>
          <a:p>
            <a:pPr marL="457200" indent="-457200">
              <a:buFont typeface="Arial"/>
              <a:buChar char="•"/>
            </a:pPr>
            <a:r>
              <a:rPr lang="en-US" sz="2400" dirty="0" smtClean="0"/>
              <a:t>Facebook: https</a:t>
            </a:r>
            <a:r>
              <a:rPr lang="en-US" sz="2400" dirty="0"/>
              <a:t>://www.facebook.com/LendAHandRI</a:t>
            </a:r>
            <a:endParaRPr lang="en-US" sz="2400" dirty="0" smtClean="0"/>
          </a:p>
          <a:p>
            <a:endParaRPr lang="en-US" dirty="0"/>
          </a:p>
        </p:txBody>
      </p:sp>
    </p:spTree>
    <p:extLst>
      <p:ext uri="{BB962C8B-B14F-4D97-AF65-F5344CB8AC3E}">
        <p14:creationId xmlns:p14="http://schemas.microsoft.com/office/powerpoint/2010/main" val="118521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Matty Fund</a:t>
            </a:r>
            <a:endParaRPr lang="en-US" dirty="0"/>
          </a:p>
        </p:txBody>
      </p:sp>
      <p:sp>
        <p:nvSpPr>
          <p:cNvPr id="6" name="Content Placeholder 5"/>
          <p:cNvSpPr>
            <a:spLocks noGrp="1"/>
          </p:cNvSpPr>
          <p:nvPr>
            <p:ph sz="half" idx="1"/>
          </p:nvPr>
        </p:nvSpPr>
        <p:spPr/>
        <p:txBody>
          <a:bodyPr numCol="2">
            <a:normAutofit fontScale="55000" lnSpcReduction="20000"/>
          </a:bodyPr>
          <a:lstStyle/>
          <a:p>
            <a:r>
              <a:rPr lang="en-US" sz="2500" dirty="0" smtClean="0">
                <a:latin typeface="Times"/>
                <a:cs typeface="Times"/>
              </a:rPr>
              <a:t>Website: Mattyfund.org</a:t>
            </a:r>
          </a:p>
          <a:p>
            <a:r>
              <a:rPr lang="en-US" sz="2500" b="1" dirty="0" smtClean="0">
                <a:latin typeface="Times"/>
                <a:cs typeface="Times"/>
              </a:rPr>
              <a:t>Mailing </a:t>
            </a:r>
            <a:r>
              <a:rPr lang="en-US" sz="2500" b="1" dirty="0">
                <a:latin typeface="Times"/>
                <a:cs typeface="Times"/>
              </a:rPr>
              <a:t>Address:</a:t>
            </a:r>
            <a:r>
              <a:rPr lang="en-US" sz="2500" dirty="0">
                <a:latin typeface="Times"/>
                <a:cs typeface="Times"/>
              </a:rPr>
              <a:t> The Matty Fund® P.O. Box 5300 Wakefield, RI 02880</a:t>
            </a:r>
          </a:p>
          <a:p>
            <a:r>
              <a:rPr lang="en-US" sz="2500" b="1" dirty="0" smtClean="0">
                <a:latin typeface="Times"/>
                <a:cs typeface="Times"/>
              </a:rPr>
              <a:t>Physical </a:t>
            </a:r>
            <a:r>
              <a:rPr lang="en-US" sz="2500" b="1" dirty="0">
                <a:latin typeface="Times"/>
                <a:cs typeface="Times"/>
              </a:rPr>
              <a:t>Address:</a:t>
            </a:r>
            <a:r>
              <a:rPr lang="en-US" sz="2500" dirty="0">
                <a:latin typeface="Times"/>
                <a:cs typeface="Times"/>
              </a:rPr>
              <a:t> Matthew Siravo Epilepsy Resource Center for Children &amp; Families 10 High Street -  Suite F Wakefield, Rhode </a:t>
            </a:r>
            <a:r>
              <a:rPr lang="en-US" sz="2500" dirty="0" smtClean="0">
                <a:latin typeface="Times"/>
                <a:cs typeface="Times"/>
              </a:rPr>
              <a:t>Island 02879 </a:t>
            </a:r>
            <a:r>
              <a:rPr lang="hu-HU" sz="2500" b="1" dirty="0" smtClean="0">
                <a:latin typeface="Times"/>
                <a:cs typeface="Times"/>
              </a:rPr>
              <a:t>Telephone</a:t>
            </a:r>
            <a:r>
              <a:rPr lang="hu-HU" sz="2500" b="1" dirty="0">
                <a:latin typeface="Times"/>
                <a:cs typeface="Times"/>
              </a:rPr>
              <a:t>: </a:t>
            </a:r>
            <a:r>
              <a:rPr lang="hu-HU" sz="2500" dirty="0">
                <a:latin typeface="Times"/>
                <a:cs typeface="Times"/>
              </a:rPr>
              <a:t> (401) 789-</a:t>
            </a:r>
            <a:r>
              <a:rPr lang="hu-HU" sz="2500" dirty="0" smtClean="0">
                <a:latin typeface="Times"/>
                <a:cs typeface="Times"/>
              </a:rPr>
              <a:t>7330</a:t>
            </a:r>
            <a:endParaRPr lang="hu-HU" sz="2500" dirty="0">
              <a:latin typeface="Times"/>
              <a:cs typeface="Times"/>
            </a:endParaRPr>
          </a:p>
          <a:p>
            <a:r>
              <a:rPr lang="hu-HU" sz="2500" b="1" dirty="0">
                <a:latin typeface="Times"/>
                <a:cs typeface="Times"/>
              </a:rPr>
              <a:t>Fax:</a:t>
            </a:r>
            <a:r>
              <a:rPr lang="hu-HU" sz="2500" dirty="0">
                <a:latin typeface="Times"/>
                <a:cs typeface="Times"/>
              </a:rPr>
              <a:t> </a:t>
            </a:r>
            <a:r>
              <a:rPr lang="hu-HU" sz="2500" dirty="0">
                <a:solidFill>
                  <a:srgbClr val="FFFFFF"/>
                </a:solidFill>
                <a:latin typeface="Times"/>
                <a:cs typeface="Times"/>
              </a:rPr>
              <a:t>(401) 789-7364</a:t>
            </a:r>
          </a:p>
          <a:p>
            <a:r>
              <a:rPr lang="en-US" sz="2500" dirty="0" smtClean="0">
                <a:latin typeface="Times"/>
                <a:cs typeface="Times"/>
              </a:rPr>
              <a:t>Catherine </a:t>
            </a:r>
            <a:r>
              <a:rPr lang="en-US" sz="2500" dirty="0">
                <a:latin typeface="Times"/>
                <a:cs typeface="Times"/>
              </a:rPr>
              <a:t>Mureddu, Events &amp; Programs Coordinator: </a:t>
            </a:r>
            <a:r>
              <a:rPr lang="en-US" sz="2500" u="sng" dirty="0">
                <a:latin typeface="Times"/>
                <a:cs typeface="Times"/>
                <a:hlinkClick r:id="rId3"/>
              </a:rPr>
              <a:t>Catherine@MattyFund.org</a:t>
            </a:r>
          </a:p>
          <a:p>
            <a:endParaRPr lang="en-US" dirty="0" smtClean="0"/>
          </a:p>
        </p:txBody>
      </p:sp>
      <p:sp>
        <p:nvSpPr>
          <p:cNvPr id="7" name="Content Placeholder 6"/>
          <p:cNvSpPr>
            <a:spLocks noGrp="1"/>
          </p:cNvSpPr>
          <p:nvPr>
            <p:ph sz="half" idx="2"/>
          </p:nvPr>
        </p:nvSpPr>
        <p:spPr>
          <a:xfrm>
            <a:off x="4648200" y="3024188"/>
            <a:ext cx="3760694" cy="3757612"/>
          </a:xfrm>
        </p:spPr>
        <p:txBody>
          <a:bodyPr>
            <a:noAutofit/>
          </a:bodyPr>
          <a:lstStyle/>
          <a:p>
            <a:r>
              <a:rPr lang="en-US" sz="1600" dirty="0" smtClean="0">
                <a:latin typeface="Times"/>
                <a:cs typeface="Times"/>
              </a:rPr>
              <a:t>George </a:t>
            </a:r>
            <a:r>
              <a:rPr lang="en-US" sz="1600" dirty="0">
                <a:latin typeface="Times"/>
                <a:cs typeface="Times"/>
              </a:rPr>
              <a:t>Donnelly, Executive Director: </a:t>
            </a:r>
            <a:r>
              <a:rPr lang="en-US" sz="1600" u="sng" dirty="0">
                <a:latin typeface="Times"/>
                <a:cs typeface="Times"/>
                <a:hlinkClick r:id="rId4"/>
              </a:rPr>
              <a:t>MattyFund@cox.net</a:t>
            </a:r>
          </a:p>
          <a:p>
            <a:r>
              <a:rPr lang="en-US" sz="1600" dirty="0">
                <a:latin typeface="Times"/>
                <a:cs typeface="Times"/>
              </a:rPr>
              <a:t>Jessie Kenyon, Family Outreach Coordinator: </a:t>
            </a:r>
            <a:r>
              <a:rPr lang="en-US" sz="1600" u="sng" dirty="0">
                <a:latin typeface="Times"/>
                <a:cs typeface="Times"/>
                <a:hlinkClick r:id="rId5"/>
              </a:rPr>
              <a:t>Jessie@MattyFund.org</a:t>
            </a:r>
          </a:p>
          <a:p>
            <a:r>
              <a:rPr lang="en-US" sz="1600" dirty="0">
                <a:latin typeface="Times"/>
                <a:cs typeface="Times"/>
              </a:rPr>
              <a:t>Linda Lynch, Development &amp; Outreach Director: </a:t>
            </a:r>
            <a:r>
              <a:rPr lang="en-US" sz="1600" u="sng" dirty="0">
                <a:latin typeface="Times"/>
                <a:cs typeface="Times"/>
                <a:hlinkClick r:id="rId6"/>
              </a:rPr>
              <a:t>Linda@MattyFund.org</a:t>
            </a:r>
          </a:p>
          <a:p>
            <a:r>
              <a:rPr lang="en-US" sz="1600" dirty="0">
                <a:latin typeface="Times"/>
                <a:cs typeface="Times"/>
              </a:rPr>
              <a:t>Catherine Mureddu, Events &amp; Programs Coordinator: </a:t>
            </a:r>
            <a:r>
              <a:rPr lang="en-US" sz="1600" u="sng" dirty="0">
                <a:latin typeface="Times"/>
                <a:cs typeface="Times"/>
                <a:hlinkClick r:id="rId3"/>
              </a:rPr>
              <a:t>Catherine@MattyFund.org</a:t>
            </a:r>
            <a:endParaRPr lang="en-US" sz="1600" dirty="0">
              <a:latin typeface="Times"/>
              <a:cs typeface="Times"/>
            </a:endParaRPr>
          </a:p>
        </p:txBody>
      </p:sp>
    </p:spTree>
    <p:extLst>
      <p:ext uri="{BB962C8B-B14F-4D97-AF65-F5344CB8AC3E}">
        <p14:creationId xmlns:p14="http://schemas.microsoft.com/office/powerpoint/2010/main" val="30962930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Any Questions?!?</a:t>
            </a:r>
            <a:endParaRPr lang="en-US" dirty="0"/>
          </a:p>
        </p:txBody>
      </p:sp>
    </p:spTree>
    <p:extLst>
      <p:ext uri="{BB962C8B-B14F-4D97-AF65-F5344CB8AC3E}">
        <p14:creationId xmlns:p14="http://schemas.microsoft.com/office/powerpoint/2010/main" val="22793085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Statistics on Epilepsy</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4254829"/>
              </p:ext>
            </p:extLst>
          </p:nvPr>
        </p:nvGraphicFramePr>
        <p:xfrm>
          <a:off x="712788" y="3011488"/>
          <a:ext cx="7716837" cy="3389312"/>
        </p:xfrm>
        <a:graphic>
          <a:graphicData uri="http://schemas.openxmlformats.org/drawingml/2006/chart">
            <c:chart xmlns:c="http://schemas.openxmlformats.org/drawingml/2006/chart" xmlns:r="http://schemas.openxmlformats.org/officeDocument/2006/relationships" r:id="rId3"/>
          </a:graphicData>
        </a:graphic>
      </p:graphicFrame>
      <p:sp>
        <p:nvSpPr>
          <p:cNvPr id="6" name="10-Point Star 5"/>
          <p:cNvSpPr/>
          <p:nvPr/>
        </p:nvSpPr>
        <p:spPr>
          <a:xfrm>
            <a:off x="13113" y="4343400"/>
            <a:ext cx="2133600" cy="2133600"/>
          </a:xfrm>
          <a:prstGeom prst="star10">
            <a:avLst>
              <a:gd name="adj" fmla="val 31104"/>
              <a:gd name="hf" fmla="val 105146"/>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smtClean="0"/>
              <a:t> 3 million</a:t>
            </a:r>
          </a:p>
          <a:p>
            <a:pPr algn="ctr"/>
            <a:r>
              <a:rPr lang="en-US" sz="1600" b="1" dirty="0" smtClean="0"/>
              <a:t>Americans!</a:t>
            </a:r>
            <a:endParaRPr lang="en-US" sz="1600" b="1" dirty="0"/>
          </a:p>
        </p:txBody>
      </p:sp>
      <p:sp>
        <p:nvSpPr>
          <p:cNvPr id="3" name="Rectangle 2"/>
          <p:cNvSpPr/>
          <p:nvPr/>
        </p:nvSpPr>
        <p:spPr>
          <a:xfrm>
            <a:off x="1981200" y="6581001"/>
            <a:ext cx="5105400" cy="276999"/>
          </a:xfrm>
          <a:prstGeom prst="rect">
            <a:avLst/>
          </a:prstGeom>
        </p:spPr>
        <p:txBody>
          <a:bodyPr wrap="square">
            <a:spAutoFit/>
          </a:bodyPr>
          <a:lstStyle/>
          <a:p>
            <a:r>
              <a:rPr lang="en-US" sz="1200" dirty="0">
                <a:latin typeface="Times"/>
                <a:cs typeface="Times"/>
              </a:rPr>
              <a:t>Foundation, Epilepsy. "What Is Epilepsy." </a:t>
            </a:r>
            <a:r>
              <a:rPr lang="en-US" sz="1200" dirty="0" err="1">
                <a:latin typeface="Times"/>
                <a:cs typeface="Times"/>
              </a:rPr>
              <a:t>N.p</a:t>
            </a:r>
            <a:r>
              <a:rPr lang="en-US" sz="1200" dirty="0">
                <a:latin typeface="Times"/>
                <a:cs typeface="Times"/>
              </a:rPr>
              <a:t>., 2012. Web. 04 Sept. 2013.</a:t>
            </a:r>
          </a:p>
        </p:txBody>
      </p:sp>
    </p:spTree>
    <p:extLst>
      <p:ext uri="{BB962C8B-B14F-4D97-AF65-F5344CB8AC3E}">
        <p14:creationId xmlns:p14="http://schemas.microsoft.com/office/powerpoint/2010/main" val="601312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27" dur="500"/>
                                        <p:tgtEl>
                                          <p:spTgt spid="4">
                                            <p:graphicEl>
                                              <a:chart seriesIdx="-4" categoryIdx="3" bldStep="category"/>
                                            </p:graphicEl>
                                          </p:spTgt>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750" fill="hold"/>
                                        <p:tgtEl>
                                          <p:spTgt spid="6"/>
                                        </p:tgtEl>
                                        <p:attrNameLst>
                                          <p:attrName>ppt_x</p:attrName>
                                        </p:attrNameLst>
                                      </p:cBhvr>
                                      <p:tavLst>
                                        <p:tav tm="0">
                                          <p:val>
                                            <p:strVal val="0-#ppt_w/2"/>
                                          </p:val>
                                        </p:tav>
                                        <p:tav tm="100000">
                                          <p:val>
                                            <p:strVal val="#ppt_x"/>
                                          </p:val>
                                        </p:tav>
                                      </p:tavLst>
                                    </p:anim>
                                    <p:anim calcmode="lin" valueType="num">
                                      <p:cBhvr additive="base">
                                        <p:cTn id="31"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Epilepsy?</a:t>
            </a:r>
            <a:endParaRPr lang="en-US" dirty="0"/>
          </a:p>
        </p:txBody>
      </p:sp>
      <p:sp>
        <p:nvSpPr>
          <p:cNvPr id="3" name="Content Placeholder 2"/>
          <p:cNvSpPr>
            <a:spLocks noGrp="1"/>
          </p:cNvSpPr>
          <p:nvPr>
            <p:ph idx="1"/>
          </p:nvPr>
        </p:nvSpPr>
        <p:spPr/>
        <p:txBody>
          <a:bodyPr/>
          <a:lstStyle/>
          <a:p>
            <a:r>
              <a:rPr lang="en-US" b="1" dirty="0"/>
              <a:t>Epilepsy is </a:t>
            </a:r>
            <a:r>
              <a:rPr lang="en-US" b="1" dirty="0" smtClean="0"/>
              <a:t>considered a brain disorder that can affect a patient mentally </a:t>
            </a:r>
            <a:r>
              <a:rPr lang="en-US" b="1" dirty="0"/>
              <a:t>and </a:t>
            </a:r>
            <a:r>
              <a:rPr lang="en-US" b="1" dirty="0" smtClean="0"/>
              <a:t>physically.</a:t>
            </a:r>
          </a:p>
          <a:p>
            <a:r>
              <a:rPr lang="en-US" b="1" dirty="0" smtClean="0"/>
              <a:t>A patient is considered to have epilepsy after having two or more seizures with unknown causes.  </a:t>
            </a:r>
          </a:p>
        </p:txBody>
      </p:sp>
      <p:sp>
        <p:nvSpPr>
          <p:cNvPr id="4" name="Rectangle 3"/>
          <p:cNvSpPr/>
          <p:nvPr/>
        </p:nvSpPr>
        <p:spPr>
          <a:xfrm>
            <a:off x="1828800" y="6477000"/>
            <a:ext cx="5181600" cy="276999"/>
          </a:xfrm>
          <a:prstGeom prst="rect">
            <a:avLst/>
          </a:prstGeom>
        </p:spPr>
        <p:txBody>
          <a:bodyPr wrap="square">
            <a:spAutoFit/>
          </a:bodyPr>
          <a:lstStyle/>
          <a:p>
            <a:r>
              <a:rPr lang="en-US" sz="1200" dirty="0">
                <a:latin typeface="Times"/>
                <a:cs typeface="Times"/>
              </a:rPr>
              <a:t>Foundation, Epilepsy. "What Is Epilepsy." </a:t>
            </a:r>
            <a:r>
              <a:rPr lang="en-US" sz="1200" dirty="0" err="1">
                <a:latin typeface="Times"/>
                <a:cs typeface="Times"/>
              </a:rPr>
              <a:t>N.p</a:t>
            </a:r>
            <a:r>
              <a:rPr lang="en-US" sz="1200" dirty="0">
                <a:latin typeface="Times"/>
                <a:cs typeface="Times"/>
              </a:rPr>
              <a:t>., 2012. Web. 04 Sept. 2013.</a:t>
            </a:r>
          </a:p>
        </p:txBody>
      </p:sp>
    </p:spTree>
    <p:extLst>
      <p:ext uri="{BB962C8B-B14F-4D97-AF65-F5344CB8AC3E}">
        <p14:creationId xmlns:p14="http://schemas.microsoft.com/office/powerpoint/2010/main" val="6610271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85800" y="762000"/>
            <a:ext cx="7717536" cy="838200"/>
          </a:xfrm>
        </p:spPr>
        <p:txBody>
          <a:bodyPr>
            <a:normAutofit fontScale="92500"/>
          </a:bodyPr>
          <a:lstStyle/>
          <a:p>
            <a:r>
              <a:rPr lang="en-US" sz="4400" dirty="0" smtClean="0"/>
              <a:t>What occurs during a seizure </a:t>
            </a:r>
            <a:endParaRPr lang="en-US" sz="4400" dirty="0"/>
          </a:p>
        </p:txBody>
      </p:sp>
      <p:graphicFrame>
        <p:nvGraphicFramePr>
          <p:cNvPr id="7" name="Object 7"/>
          <p:cNvGraphicFramePr>
            <a:graphicFrameLocks/>
          </p:cNvGraphicFramePr>
          <p:nvPr>
            <p:extLst>
              <p:ext uri="{D42A27DB-BD31-4B8C-83A1-F6EECF244321}">
                <p14:modId xmlns:p14="http://schemas.microsoft.com/office/powerpoint/2010/main" val="962159998"/>
              </p:ext>
            </p:extLst>
          </p:nvPr>
        </p:nvGraphicFramePr>
        <p:xfrm>
          <a:off x="6019800" y="2895600"/>
          <a:ext cx="2193925" cy="2171700"/>
        </p:xfrm>
        <a:graphic>
          <a:graphicData uri="http://schemas.openxmlformats.org/presentationml/2006/ole">
            <mc:AlternateContent xmlns:mc="http://schemas.openxmlformats.org/markup-compatibility/2006">
              <mc:Choice xmlns:v="urn:schemas-microsoft-com:vml" Requires="v">
                <p:oleObj spid="_x0000_s1086" name="Clip" r:id="rId3" imgW="4609800" imgH="4563720" progId="MS_ClipArt_Gallery.2">
                  <p:embed/>
                </p:oleObj>
              </mc:Choice>
              <mc:Fallback>
                <p:oleObj name="Clip" r:id="rId3" imgW="4609800" imgH="456372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895600"/>
                        <a:ext cx="21939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Object 4"/>
          <p:cNvGraphicFramePr>
            <a:graphicFrameLocks noGrp="1"/>
          </p:cNvGraphicFramePr>
          <p:nvPr>
            <p:ph type="pic" idx="1"/>
            <p:extLst>
              <p:ext uri="{D42A27DB-BD31-4B8C-83A1-F6EECF244321}">
                <p14:modId xmlns:p14="http://schemas.microsoft.com/office/powerpoint/2010/main" val="2461809003"/>
              </p:ext>
            </p:extLst>
          </p:nvPr>
        </p:nvGraphicFramePr>
        <p:xfrm>
          <a:off x="4953000" y="1905000"/>
          <a:ext cx="3184065" cy="3178175"/>
        </p:xfrm>
        <a:graphic>
          <a:graphicData uri="http://schemas.openxmlformats.org/presentationml/2006/ole">
            <mc:AlternateContent xmlns:mc="http://schemas.openxmlformats.org/markup-compatibility/2006">
              <mc:Choice xmlns:v="urn:schemas-microsoft-com:vml" Requires="v">
                <p:oleObj spid="_x0000_s1087" name="Clip" r:id="rId5" imgW="3431880" imgH="3425760" progId="MS_ClipArt_Gallery.2">
                  <p:embed/>
                </p:oleObj>
              </mc:Choice>
              <mc:Fallback>
                <p:oleObj name="Clip" r:id="rId5" imgW="3431880" imgH="3425760"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905000"/>
                        <a:ext cx="3184065" cy="3178175"/>
                      </a:xfrm>
                      <a:prstGeom prst="rect">
                        <a:avLst/>
                      </a:prstGeom>
                      <a:noFill/>
                      <a:ln>
                        <a:noFill/>
                      </a:ln>
                      <a:effectLst/>
                    </p:spPr>
                  </p:pic>
                </p:oleObj>
              </mc:Fallback>
            </mc:AlternateContent>
          </a:graphicData>
        </a:graphic>
      </p:graphicFrame>
      <p:graphicFrame>
        <p:nvGraphicFramePr>
          <p:cNvPr id="9" name="Object 4"/>
          <p:cNvGraphicFramePr>
            <a:graphicFrameLocks noGrp="1"/>
          </p:cNvGraphicFramePr>
          <p:nvPr>
            <p:ph type="pic" idx="14"/>
            <p:extLst>
              <p:ext uri="{D42A27DB-BD31-4B8C-83A1-F6EECF244321}">
                <p14:modId xmlns:p14="http://schemas.microsoft.com/office/powerpoint/2010/main" val="1813291550"/>
              </p:ext>
            </p:extLst>
          </p:nvPr>
        </p:nvGraphicFramePr>
        <p:xfrm>
          <a:off x="762000" y="1905000"/>
          <a:ext cx="3184065" cy="3178175"/>
        </p:xfrm>
        <a:graphic>
          <a:graphicData uri="http://schemas.openxmlformats.org/presentationml/2006/ole">
            <mc:AlternateContent xmlns:mc="http://schemas.openxmlformats.org/markup-compatibility/2006">
              <mc:Choice xmlns:v="urn:schemas-microsoft-com:vml" Requires="v">
                <p:oleObj spid="_x0000_s1088" name="Clip" r:id="rId7" imgW="3431880" imgH="3425760" progId="MS_ClipArt_Gallery.2">
                  <p:embed/>
                </p:oleObj>
              </mc:Choice>
              <mc:Fallback>
                <p:oleObj name="Clip" r:id="rId7" imgW="3431880" imgH="3425760"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05000"/>
                        <a:ext cx="3184065" cy="3178175"/>
                      </a:xfrm>
                      <a:prstGeom prst="rect">
                        <a:avLst/>
                      </a:prstGeom>
                      <a:noFill/>
                      <a:ln>
                        <a:noFill/>
                      </a:ln>
                      <a:effectLst/>
                    </p:spPr>
                  </p:pic>
                </p:oleObj>
              </mc:Fallback>
            </mc:AlternateContent>
          </a:graphicData>
        </a:graphic>
      </p:graphicFrame>
      <p:sp>
        <p:nvSpPr>
          <p:cNvPr id="12" name="Explosion 1 11"/>
          <p:cNvSpPr/>
          <p:nvPr/>
        </p:nvSpPr>
        <p:spPr>
          <a:xfrm>
            <a:off x="5791200" y="2286000"/>
            <a:ext cx="2133600" cy="1600200"/>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3" name="TextBox 2"/>
          <p:cNvSpPr txBox="1"/>
          <p:nvPr/>
        </p:nvSpPr>
        <p:spPr>
          <a:xfrm>
            <a:off x="838200" y="5105400"/>
            <a:ext cx="3124200" cy="369332"/>
          </a:xfrm>
          <a:prstGeom prst="rect">
            <a:avLst/>
          </a:prstGeom>
          <a:noFill/>
        </p:spPr>
        <p:txBody>
          <a:bodyPr wrap="square" rtlCol="0">
            <a:spAutoFit/>
          </a:bodyPr>
          <a:lstStyle/>
          <a:p>
            <a:r>
              <a:rPr lang="en-US" dirty="0" smtClean="0"/>
              <a:t>	Normal brain</a:t>
            </a:r>
            <a:endParaRPr lang="en-US" dirty="0"/>
          </a:p>
        </p:txBody>
      </p:sp>
      <p:sp>
        <p:nvSpPr>
          <p:cNvPr id="5" name="TextBox 4"/>
          <p:cNvSpPr txBox="1"/>
          <p:nvPr/>
        </p:nvSpPr>
        <p:spPr>
          <a:xfrm>
            <a:off x="5562600" y="5105400"/>
            <a:ext cx="2286000" cy="369332"/>
          </a:xfrm>
          <a:prstGeom prst="rect">
            <a:avLst/>
          </a:prstGeom>
          <a:noFill/>
        </p:spPr>
        <p:txBody>
          <a:bodyPr wrap="square" rtlCol="0">
            <a:spAutoFit/>
          </a:bodyPr>
          <a:lstStyle/>
          <a:p>
            <a:r>
              <a:rPr lang="en-US" dirty="0" smtClean="0"/>
              <a:t>Epileptic brain</a:t>
            </a:r>
            <a:endParaRPr lang="en-US" dirty="0"/>
          </a:p>
        </p:txBody>
      </p:sp>
      <p:sp>
        <p:nvSpPr>
          <p:cNvPr id="6" name="TextBox 5"/>
          <p:cNvSpPr txBox="1"/>
          <p:nvPr/>
        </p:nvSpPr>
        <p:spPr>
          <a:xfrm>
            <a:off x="304800" y="5410200"/>
            <a:ext cx="8305800" cy="923330"/>
          </a:xfrm>
          <a:prstGeom prst="rect">
            <a:avLst/>
          </a:prstGeom>
          <a:noFill/>
        </p:spPr>
        <p:txBody>
          <a:bodyPr wrap="square" rtlCol="0">
            <a:spAutoFit/>
          </a:bodyPr>
          <a:lstStyle/>
          <a:p>
            <a:r>
              <a:rPr lang="en-US" dirty="0" smtClean="0">
                <a:solidFill>
                  <a:schemeClr val="bg1"/>
                </a:solidFill>
              </a:rPr>
              <a:t>During a seizure hyperactivity activities occurs in </a:t>
            </a:r>
            <a:r>
              <a:rPr lang="en-US" dirty="0">
                <a:solidFill>
                  <a:schemeClr val="bg1"/>
                </a:solidFill>
              </a:rPr>
              <a:t>the </a:t>
            </a:r>
            <a:r>
              <a:rPr lang="en-US" dirty="0" smtClean="0">
                <a:solidFill>
                  <a:schemeClr val="bg1"/>
                </a:solidFill>
              </a:rPr>
              <a:t>brain, the </a:t>
            </a:r>
            <a:r>
              <a:rPr lang="en-US" dirty="0">
                <a:solidFill>
                  <a:schemeClr val="bg1"/>
                </a:solidFill>
              </a:rPr>
              <a:t>nerve cells </a:t>
            </a:r>
            <a:r>
              <a:rPr lang="en-US" dirty="0" smtClean="0">
                <a:solidFill>
                  <a:schemeClr val="bg1"/>
                </a:solidFill>
              </a:rPr>
              <a:t>stops their normal </a:t>
            </a:r>
            <a:r>
              <a:rPr lang="en-US" dirty="0">
                <a:solidFill>
                  <a:schemeClr val="bg1"/>
                </a:solidFill>
              </a:rPr>
              <a:t>activities, and </a:t>
            </a:r>
            <a:r>
              <a:rPr lang="en-US" dirty="0" smtClean="0">
                <a:solidFill>
                  <a:schemeClr val="bg1"/>
                </a:solidFill>
              </a:rPr>
              <a:t>fires signals into many different area of the brain. The Brain gains control after a few seconds or minutes.</a:t>
            </a:r>
            <a:endParaRPr lang="en-US" dirty="0">
              <a:solidFill>
                <a:schemeClr val="bg1"/>
              </a:solidFill>
            </a:endParaRPr>
          </a:p>
        </p:txBody>
      </p:sp>
      <p:sp>
        <p:nvSpPr>
          <p:cNvPr id="10" name="Rectangle 9"/>
          <p:cNvSpPr/>
          <p:nvPr/>
        </p:nvSpPr>
        <p:spPr>
          <a:xfrm>
            <a:off x="152400" y="6477000"/>
            <a:ext cx="8686800" cy="276999"/>
          </a:xfrm>
          <a:prstGeom prst="rect">
            <a:avLst/>
          </a:prstGeom>
        </p:spPr>
        <p:txBody>
          <a:bodyPr wrap="square">
            <a:spAutoFit/>
          </a:bodyPr>
          <a:lstStyle/>
          <a:p>
            <a:r>
              <a:rPr lang="en-US" sz="1200" dirty="0">
                <a:latin typeface="Times"/>
                <a:cs typeface="Times"/>
              </a:rPr>
              <a:t>Weber Foundation, The </a:t>
            </a:r>
            <a:r>
              <a:rPr lang="en-US" sz="1200" dirty="0" err="1">
                <a:latin typeface="Times"/>
                <a:cs typeface="Times"/>
              </a:rPr>
              <a:t>Sturge</a:t>
            </a:r>
            <a:r>
              <a:rPr lang="en-US" sz="1200" dirty="0">
                <a:latin typeface="Times"/>
                <a:cs typeface="Times"/>
              </a:rPr>
              <a:t>. "The </a:t>
            </a:r>
            <a:r>
              <a:rPr lang="en-US" sz="1200" dirty="0" err="1">
                <a:latin typeface="Times"/>
                <a:cs typeface="Times"/>
              </a:rPr>
              <a:t>Sturge</a:t>
            </a:r>
            <a:r>
              <a:rPr lang="en-US" sz="1200" dirty="0">
                <a:latin typeface="Times"/>
                <a:cs typeface="Times"/>
              </a:rPr>
              <a:t> Weber Foundation." </a:t>
            </a:r>
            <a:r>
              <a:rPr lang="en-US" sz="1200" i="1" dirty="0">
                <a:latin typeface="Times"/>
                <a:cs typeface="Times"/>
              </a:rPr>
              <a:t>Seizures</a:t>
            </a:r>
            <a:r>
              <a:rPr lang="en-US" sz="1200" dirty="0">
                <a:latin typeface="Times"/>
                <a:cs typeface="Times"/>
              </a:rPr>
              <a:t>. </a:t>
            </a:r>
            <a:r>
              <a:rPr lang="en-US" sz="1200" dirty="0" err="1">
                <a:latin typeface="Times"/>
                <a:cs typeface="Times"/>
              </a:rPr>
              <a:t>N.p</a:t>
            </a:r>
            <a:r>
              <a:rPr lang="en-US" sz="1200" dirty="0">
                <a:latin typeface="Times"/>
                <a:cs typeface="Times"/>
              </a:rPr>
              <a:t>., 2013. Web. 05 Sept. 2013.</a:t>
            </a:r>
          </a:p>
        </p:txBody>
      </p:sp>
    </p:spTree>
    <p:extLst>
      <p:ext uri="{BB962C8B-B14F-4D97-AF65-F5344CB8AC3E}">
        <p14:creationId xmlns:p14="http://schemas.microsoft.com/office/powerpoint/2010/main" val="17383435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16837" cy="1447800"/>
          </a:xfrm>
        </p:spPr>
        <p:txBody>
          <a:bodyPr/>
          <a:lstStyle/>
          <a:p>
            <a:r>
              <a:rPr lang="en-US" sz="3200" dirty="0" smtClean="0"/>
              <a:t>What are the causes of epilepsy?</a:t>
            </a:r>
            <a:endParaRPr lang="en-US" sz="3200" dirty="0"/>
          </a:p>
        </p:txBody>
      </p:sp>
      <p:sp>
        <p:nvSpPr>
          <p:cNvPr id="3" name="Content Placeholder 2"/>
          <p:cNvSpPr>
            <a:spLocks noGrp="1"/>
          </p:cNvSpPr>
          <p:nvPr>
            <p:ph idx="1"/>
          </p:nvPr>
        </p:nvSpPr>
        <p:spPr/>
        <p:txBody>
          <a:bodyPr>
            <a:normAutofit/>
          </a:bodyPr>
          <a:lstStyle/>
          <a:p>
            <a:r>
              <a:rPr lang="en-US" dirty="0" smtClean="0"/>
              <a:t>Head injuries </a:t>
            </a:r>
            <a:endParaRPr lang="en-US" dirty="0"/>
          </a:p>
          <a:p>
            <a:r>
              <a:rPr lang="en-US" dirty="0" smtClean="0"/>
              <a:t>Lack of oxygen to brain. </a:t>
            </a:r>
          </a:p>
          <a:p>
            <a:r>
              <a:rPr lang="en-US" dirty="0"/>
              <a:t>B</a:t>
            </a:r>
            <a:r>
              <a:rPr lang="en-US" dirty="0" smtClean="0"/>
              <a:t>rain tumors</a:t>
            </a:r>
          </a:p>
          <a:p>
            <a:r>
              <a:rPr lang="en-US" dirty="0" smtClean="0"/>
              <a:t> </a:t>
            </a:r>
            <a:r>
              <a:rPr lang="en-US" dirty="0"/>
              <a:t>G</a:t>
            </a:r>
            <a:r>
              <a:rPr lang="en-US" dirty="0" smtClean="0"/>
              <a:t>enetic </a:t>
            </a:r>
            <a:r>
              <a:rPr lang="en-US" dirty="0"/>
              <a:t>conditions </a:t>
            </a:r>
            <a:endParaRPr lang="en-US" dirty="0" smtClean="0"/>
          </a:p>
          <a:p>
            <a:pPr lvl="2"/>
            <a:r>
              <a:rPr lang="en-US" dirty="0"/>
              <a:t>T</a:t>
            </a:r>
            <a:r>
              <a:rPr lang="en-US" dirty="0" smtClean="0"/>
              <a:t>uberous sclerosis</a:t>
            </a:r>
            <a:r>
              <a:rPr lang="en-US" dirty="0"/>
              <a:t>,</a:t>
            </a:r>
            <a:r>
              <a:rPr lang="en-US" dirty="0" smtClean="0"/>
              <a:t> </a:t>
            </a:r>
            <a:r>
              <a:rPr lang="en-US" dirty="0"/>
              <a:t>lead poisoning</a:t>
            </a:r>
            <a:r>
              <a:rPr lang="en-US" dirty="0" smtClean="0"/>
              <a:t>, and </a:t>
            </a:r>
            <a:r>
              <a:rPr lang="en-US" dirty="0"/>
              <a:t>infections </a:t>
            </a:r>
            <a:r>
              <a:rPr lang="en-US" dirty="0" smtClean="0"/>
              <a:t>such as </a:t>
            </a:r>
            <a:r>
              <a:rPr lang="en-US" dirty="0"/>
              <a:t>meningitis or encephalitis.</a:t>
            </a:r>
          </a:p>
        </p:txBody>
      </p:sp>
    </p:spTree>
    <p:extLst>
      <p:ext uri="{BB962C8B-B14F-4D97-AF65-F5344CB8AC3E}">
        <p14:creationId xmlns:p14="http://schemas.microsoft.com/office/powerpoint/2010/main" val="2634520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3429000" cy="1828800"/>
          </a:xfrm>
        </p:spPr>
        <p:txBody>
          <a:bodyPr/>
          <a:lstStyle/>
          <a:p>
            <a:r>
              <a:rPr lang="en-US" sz="3200" dirty="0" smtClean="0"/>
              <a:t>How to diagnosis epilepsy… </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0698405"/>
              </p:ext>
            </p:extLst>
          </p:nvPr>
        </p:nvGraphicFramePr>
        <p:xfrm>
          <a:off x="4505325" y="990600"/>
          <a:ext cx="42576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18436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graphicEl>
                                              <a:dgm id="{4A211BB0-F835-4E86-B266-18691425E5E9}"/>
                                            </p:graphicEl>
                                          </p:spTgt>
                                        </p:tgtEl>
                                        <p:attrNameLst>
                                          <p:attrName>style.visibility</p:attrName>
                                        </p:attrNameLst>
                                      </p:cBhvr>
                                      <p:to>
                                        <p:strVal val="visible"/>
                                      </p:to>
                                    </p:set>
                                    <p:animEffect transition="in" filter="circle(out)">
                                      <p:cBhvr>
                                        <p:cTn id="7" dur="750"/>
                                        <p:tgtEl>
                                          <p:spTgt spid="4">
                                            <p:graphicEl>
                                              <a:dgm id="{4A211BB0-F835-4E86-B266-18691425E5E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graphicEl>
                                              <a:dgm id="{C2B51BD5-5A4F-4365-A76C-D59BBBE62C86}"/>
                                            </p:graphicEl>
                                          </p:spTgt>
                                        </p:tgtEl>
                                        <p:attrNameLst>
                                          <p:attrName>style.visibility</p:attrName>
                                        </p:attrNameLst>
                                      </p:cBhvr>
                                      <p:to>
                                        <p:strVal val="visible"/>
                                      </p:to>
                                    </p:set>
                                    <p:animEffect transition="in" filter="circle(out)">
                                      <p:cBhvr>
                                        <p:cTn id="12" dur="750"/>
                                        <p:tgtEl>
                                          <p:spTgt spid="4">
                                            <p:graphicEl>
                                              <a:dgm id="{C2B51BD5-5A4F-4365-A76C-D59BBBE62C8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
                                            <p:graphicEl>
                                              <a:dgm id="{73A91614-9B3D-43BA-AA9F-AEAC86EAE993}"/>
                                            </p:graphicEl>
                                          </p:spTgt>
                                        </p:tgtEl>
                                        <p:attrNameLst>
                                          <p:attrName>style.visibility</p:attrName>
                                        </p:attrNameLst>
                                      </p:cBhvr>
                                      <p:to>
                                        <p:strVal val="visible"/>
                                      </p:to>
                                    </p:set>
                                    <p:animEffect transition="in" filter="circle(out)">
                                      <p:cBhvr>
                                        <p:cTn id="17" dur="750"/>
                                        <p:tgtEl>
                                          <p:spTgt spid="4">
                                            <p:graphicEl>
                                              <a:dgm id="{73A91614-9B3D-43BA-AA9F-AEAC86EAE99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4">
                                            <p:graphicEl>
                                              <a:dgm id="{F0A5EA68-263D-4FB7-B774-F68EEBE0AB0A}"/>
                                            </p:graphicEl>
                                          </p:spTgt>
                                        </p:tgtEl>
                                        <p:attrNameLst>
                                          <p:attrName>style.visibility</p:attrName>
                                        </p:attrNameLst>
                                      </p:cBhvr>
                                      <p:to>
                                        <p:strVal val="visible"/>
                                      </p:to>
                                    </p:set>
                                    <p:animEffect transition="in" filter="circle(out)">
                                      <p:cBhvr>
                                        <p:cTn id="22" dur="750"/>
                                        <p:tgtEl>
                                          <p:spTgt spid="4">
                                            <p:graphicEl>
                                              <a:dgm id="{F0A5EA68-263D-4FB7-B774-F68EEBE0AB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525" y="1219200"/>
            <a:ext cx="8784949" cy="5486400"/>
            <a:chOff x="179525" y="1219200"/>
            <a:chExt cx="8784949" cy="5486400"/>
          </a:xfrm>
        </p:grpSpPr>
        <p:sp>
          <p:nvSpPr>
            <p:cNvPr id="5" name="Minus 4"/>
            <p:cNvSpPr/>
            <p:nvPr/>
          </p:nvSpPr>
          <p:spPr>
            <a:xfrm rot="21300000">
              <a:off x="179525" y="3459395"/>
              <a:ext cx="8784949" cy="1006009"/>
            </a:xfrm>
            <a:prstGeom prst="mathMinus">
              <a:avLst/>
            </a:prstGeom>
          </p:spPr>
          <p:style>
            <a:lnRef idx="0">
              <a:schemeClr val="lt1">
                <a:hueOff val="0"/>
                <a:satOff val="0"/>
                <a:lumOff val="0"/>
                <a:alphaOff val="0"/>
              </a:schemeClr>
            </a:lnRef>
            <a:fillRef idx="3">
              <a:schemeClr val="accent3">
                <a:tint val="60000"/>
                <a:hueOff val="0"/>
                <a:satOff val="0"/>
                <a:lumOff val="0"/>
                <a:alphaOff val="0"/>
              </a:schemeClr>
            </a:fillRef>
            <a:effectRef idx="2">
              <a:schemeClr val="accent3">
                <a:tint val="60000"/>
                <a:hueOff val="0"/>
                <a:satOff val="0"/>
                <a:lumOff val="0"/>
                <a:alphaOff val="0"/>
              </a:schemeClr>
            </a:effectRef>
            <a:fontRef idx="minor">
              <a:schemeClr val="dk1">
                <a:hueOff val="0"/>
                <a:satOff val="0"/>
                <a:lumOff val="0"/>
                <a:alphaOff val="0"/>
              </a:schemeClr>
            </a:fontRef>
          </p:style>
        </p:sp>
        <p:sp>
          <p:nvSpPr>
            <p:cNvPr id="6" name="Up Arrow 5"/>
            <p:cNvSpPr/>
            <p:nvPr/>
          </p:nvSpPr>
          <p:spPr>
            <a:xfrm>
              <a:off x="1213104" y="1562100"/>
              <a:ext cx="2651760" cy="2133600"/>
            </a:xfrm>
            <a:prstGeom prst="upArrow">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Freeform 6"/>
            <p:cNvSpPr/>
            <p:nvPr/>
          </p:nvSpPr>
          <p:spPr>
            <a:xfrm>
              <a:off x="4273291" y="1219200"/>
              <a:ext cx="3956312" cy="2240280"/>
            </a:xfrm>
            <a:custGeom>
              <a:avLst/>
              <a:gdLst>
                <a:gd name="connsiteX0" fmla="*/ 0 w 3956312"/>
                <a:gd name="connsiteY0" fmla="*/ 0 h 2240280"/>
                <a:gd name="connsiteX1" fmla="*/ 3956312 w 3956312"/>
                <a:gd name="connsiteY1" fmla="*/ 0 h 2240280"/>
                <a:gd name="connsiteX2" fmla="*/ 3956312 w 3956312"/>
                <a:gd name="connsiteY2" fmla="*/ 2240280 h 2240280"/>
                <a:gd name="connsiteX3" fmla="*/ 0 w 3956312"/>
                <a:gd name="connsiteY3" fmla="*/ 2240280 h 2240280"/>
                <a:gd name="connsiteX4" fmla="*/ 0 w 3956312"/>
                <a:gd name="connsiteY4" fmla="*/ 0 h 224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312" h="2240280">
                  <a:moveTo>
                    <a:pt x="0" y="0"/>
                  </a:moveTo>
                  <a:lnTo>
                    <a:pt x="3956312" y="0"/>
                  </a:lnTo>
                  <a:lnTo>
                    <a:pt x="3956312" y="2240280"/>
                  </a:lnTo>
                  <a:lnTo>
                    <a:pt x="0" y="2240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sz="2800" kern="1200" dirty="0" smtClean="0">
                  <a:ln>
                    <a:solidFill>
                      <a:schemeClr val="bg1"/>
                    </a:solidFill>
                  </a:ln>
                  <a:solidFill>
                    <a:schemeClr val="accent3"/>
                  </a:solidFill>
                  <a:effectLst>
                    <a:outerShdw blurRad="38100" dist="38100" dir="2700000" algn="tl">
                      <a:srgbClr val="000000">
                        <a:alpha val="43137"/>
                      </a:srgbClr>
                    </a:outerShdw>
                  </a:effectLst>
                </a:rPr>
                <a:t>What’s </a:t>
              </a:r>
              <a:r>
                <a:rPr lang="en-US" sz="2800" dirty="0" smtClean="0">
                  <a:ln>
                    <a:solidFill>
                      <a:schemeClr val="bg1"/>
                    </a:solidFill>
                  </a:ln>
                  <a:solidFill>
                    <a:schemeClr val="accent3"/>
                  </a:solidFill>
                  <a:effectLst>
                    <a:outerShdw blurRad="38100" dist="38100" dir="2700000" algn="tl">
                      <a:srgbClr val="000000">
                        <a:alpha val="43137"/>
                      </a:srgbClr>
                    </a:outerShdw>
                  </a:effectLst>
                </a:rPr>
                <a:t>used first</a:t>
              </a:r>
              <a:r>
                <a:rPr lang="en-US" sz="2800" kern="1200" dirty="0" smtClean="0">
                  <a:ln>
                    <a:solidFill>
                      <a:schemeClr val="bg1"/>
                    </a:solidFill>
                  </a:ln>
                  <a:solidFill>
                    <a:schemeClr val="accent3"/>
                  </a:solidFill>
                  <a:effectLst>
                    <a:outerShdw blurRad="38100" dist="38100" dir="2700000" algn="tl">
                      <a:srgbClr val="000000">
                        <a:alpha val="43137"/>
                      </a:srgbClr>
                    </a:outerShdw>
                  </a:effectLst>
                </a:rPr>
                <a:t>?</a:t>
              </a:r>
              <a:endParaRPr lang="en-US" sz="2800" kern="1200" dirty="0">
                <a:ln>
                  <a:solidFill>
                    <a:schemeClr val="bg1"/>
                  </a:solidFill>
                </a:ln>
                <a:solidFill>
                  <a:schemeClr val="accent3"/>
                </a:solidFill>
                <a:effectLst>
                  <a:outerShdw blurRad="38100" dist="38100" dir="2700000" algn="tl">
                    <a:srgbClr val="000000">
                      <a:alpha val="43137"/>
                    </a:srgbClr>
                  </a:outerShdw>
                </a:effectLst>
              </a:endParaRPr>
            </a:p>
            <a:p>
              <a:pPr marL="342900" indent="-342900">
                <a:lnSpc>
                  <a:spcPct val="90000"/>
                </a:lnSpc>
                <a:spcBef>
                  <a:spcPct val="0"/>
                </a:spcBef>
                <a:spcAft>
                  <a:spcPts val="600"/>
                </a:spcAft>
                <a:buBlip>
                  <a:blip r:embed="rId3"/>
                </a:buBlip>
              </a:pPr>
              <a:r>
                <a:rPr lang="en-US" sz="2000" dirty="0" smtClean="0">
                  <a:solidFill>
                    <a:prstClr val="white"/>
                  </a:solidFill>
                  <a:effectLst>
                    <a:outerShdw blurRad="38100" dist="38100" dir="2700000" algn="tl">
                      <a:srgbClr val="000000">
                        <a:alpha val="43137"/>
                      </a:srgbClr>
                    </a:outerShdw>
                  </a:effectLst>
                </a:rPr>
                <a:t>Oral medication</a:t>
              </a:r>
            </a:p>
            <a:p>
              <a:pPr marL="342900" indent="-342900">
                <a:lnSpc>
                  <a:spcPct val="90000"/>
                </a:lnSpc>
                <a:spcBef>
                  <a:spcPct val="0"/>
                </a:spcBef>
                <a:spcAft>
                  <a:spcPts val="600"/>
                </a:spcAft>
                <a:buBlip>
                  <a:blip r:embed="rId3"/>
                </a:buBlip>
              </a:pPr>
              <a:r>
                <a:rPr lang="en-US" sz="2000" dirty="0" smtClean="0">
                  <a:solidFill>
                    <a:prstClr val="white"/>
                  </a:solidFill>
                  <a:effectLst>
                    <a:outerShdw blurRad="38100" dist="38100" dir="2700000" algn="tl">
                      <a:srgbClr val="000000">
                        <a:alpha val="43137"/>
                      </a:srgbClr>
                    </a:outerShdw>
                  </a:effectLst>
                </a:rPr>
                <a:t>A special Diet</a:t>
              </a:r>
              <a:endParaRPr lang="en-US" sz="2000" dirty="0">
                <a:solidFill>
                  <a:prstClr val="white"/>
                </a:solidFill>
                <a:effectLst>
                  <a:outerShdw blurRad="38100" dist="38100" dir="2700000" algn="tl">
                    <a:srgbClr val="000000">
                      <a:alpha val="43137"/>
                    </a:srgbClr>
                  </a:outerShdw>
                </a:effectLst>
              </a:endParaRPr>
            </a:p>
          </p:txBody>
        </p:sp>
        <p:sp>
          <p:nvSpPr>
            <p:cNvPr id="8" name="Down Arrow 7"/>
            <p:cNvSpPr/>
            <p:nvPr/>
          </p:nvSpPr>
          <p:spPr>
            <a:xfrm>
              <a:off x="5279136" y="4229099"/>
              <a:ext cx="2651760" cy="2133600"/>
            </a:xfrm>
            <a:prstGeom prst="downArrow">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9" name="Freeform 8"/>
            <p:cNvSpPr/>
            <p:nvPr/>
          </p:nvSpPr>
          <p:spPr>
            <a:xfrm>
              <a:off x="527309" y="4465320"/>
              <a:ext cx="4730485" cy="2240280"/>
            </a:xfrm>
            <a:custGeom>
              <a:avLst/>
              <a:gdLst>
                <a:gd name="connsiteX0" fmla="*/ 0 w 4730485"/>
                <a:gd name="connsiteY0" fmla="*/ 0 h 2240280"/>
                <a:gd name="connsiteX1" fmla="*/ 4730485 w 4730485"/>
                <a:gd name="connsiteY1" fmla="*/ 0 h 2240280"/>
                <a:gd name="connsiteX2" fmla="*/ 4730485 w 4730485"/>
                <a:gd name="connsiteY2" fmla="*/ 2240280 h 2240280"/>
                <a:gd name="connsiteX3" fmla="*/ 0 w 4730485"/>
                <a:gd name="connsiteY3" fmla="*/ 2240280 h 2240280"/>
                <a:gd name="connsiteX4" fmla="*/ 0 w 4730485"/>
                <a:gd name="connsiteY4" fmla="*/ 0 h 224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0485" h="2240280">
                  <a:moveTo>
                    <a:pt x="0" y="0"/>
                  </a:moveTo>
                  <a:lnTo>
                    <a:pt x="4730485" y="0"/>
                  </a:lnTo>
                  <a:lnTo>
                    <a:pt x="4730485" y="2240280"/>
                  </a:lnTo>
                  <a:lnTo>
                    <a:pt x="0" y="2240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sz="2800" kern="1200" dirty="0" smtClean="0">
                  <a:ln>
                    <a:solidFill>
                      <a:schemeClr val="bg1"/>
                    </a:solidFill>
                  </a:ln>
                  <a:solidFill>
                    <a:schemeClr val="accent3"/>
                  </a:solidFill>
                  <a:effectLst>
                    <a:outerShdw blurRad="38100" dist="38100" dir="2700000" algn="tl">
                      <a:srgbClr val="000000">
                        <a:alpha val="43137"/>
                      </a:srgbClr>
                    </a:outerShdw>
                  </a:effectLst>
                </a:rPr>
                <a:t>What’s used last?</a:t>
              </a:r>
              <a:endParaRPr lang="en-US" sz="2800" kern="1200" dirty="0">
                <a:ln>
                  <a:solidFill>
                    <a:schemeClr val="bg1"/>
                  </a:solidFill>
                </a:ln>
                <a:solidFill>
                  <a:schemeClr val="accent3"/>
                </a:solidFill>
                <a:effectLst>
                  <a:outerShdw blurRad="38100" dist="38100" dir="2700000" algn="tl">
                    <a:srgbClr val="000000">
                      <a:alpha val="43137"/>
                    </a:srgbClr>
                  </a:outerShdw>
                </a:effectLst>
              </a:endParaRPr>
            </a:p>
            <a:p>
              <a:pPr marL="342900" lvl="0" indent="-342900">
                <a:spcAft>
                  <a:spcPts val="600"/>
                </a:spcAft>
                <a:buBlip>
                  <a:blip r:embed="rId3"/>
                </a:buBlip>
              </a:pPr>
              <a:r>
                <a:rPr lang="en-US" sz="2000" dirty="0" smtClean="0">
                  <a:solidFill>
                    <a:prstClr val="white"/>
                  </a:solidFill>
                  <a:effectLst>
                    <a:outerShdw blurRad="38100" dist="38100" dir="2700000" algn="tl">
                      <a:srgbClr val="000000">
                        <a:alpha val="43137"/>
                      </a:srgbClr>
                    </a:outerShdw>
                  </a:effectLst>
                </a:rPr>
                <a:t>Surgery</a:t>
              </a:r>
              <a:endParaRPr lang="en-US" sz="2000" dirty="0">
                <a:solidFill>
                  <a:prstClr val="white"/>
                </a:solidFill>
                <a:effectLst>
                  <a:outerShdw blurRad="38100" dist="38100" dir="2700000" algn="tl">
                    <a:srgbClr val="000000">
                      <a:alpha val="43137"/>
                    </a:srgbClr>
                  </a:outerShdw>
                </a:effectLst>
              </a:endParaRPr>
            </a:p>
            <a:p>
              <a:pPr marL="342900" lvl="0" indent="-342900">
                <a:spcAft>
                  <a:spcPts val="600"/>
                </a:spcAft>
                <a:buBlip>
                  <a:blip r:embed="rId3"/>
                </a:buBlip>
              </a:pPr>
              <a:r>
                <a:rPr lang="en-US" sz="2000" dirty="0" smtClean="0">
                  <a:solidFill>
                    <a:prstClr val="white"/>
                  </a:solidFill>
                  <a:effectLst>
                    <a:outerShdw blurRad="38100" dist="38100" dir="2700000" algn="tl">
                      <a:srgbClr val="000000">
                        <a:alpha val="43137"/>
                      </a:srgbClr>
                    </a:outerShdw>
                  </a:effectLst>
                </a:rPr>
                <a:t>Implanted device.</a:t>
              </a:r>
              <a:endParaRPr lang="en-US" sz="2000" dirty="0">
                <a:solidFill>
                  <a:prstClr val="white"/>
                </a:solidFill>
                <a:effectLst>
                  <a:outerShdw blurRad="38100" dist="38100" dir="2700000" algn="tl">
                    <a:srgbClr val="000000">
                      <a:alpha val="43137"/>
                    </a:srgbClr>
                  </a:outerShdw>
                </a:effectLst>
              </a:endParaRPr>
            </a:p>
          </p:txBody>
        </p:sp>
      </p:grpSp>
      <p:sp>
        <p:nvSpPr>
          <p:cNvPr id="3" name="TextBox 2"/>
          <p:cNvSpPr txBox="1"/>
          <p:nvPr/>
        </p:nvSpPr>
        <p:spPr>
          <a:xfrm>
            <a:off x="2133600" y="533400"/>
            <a:ext cx="5791200" cy="830997"/>
          </a:xfrm>
          <a:prstGeom prst="rect">
            <a:avLst/>
          </a:prstGeom>
          <a:noFill/>
        </p:spPr>
        <p:txBody>
          <a:bodyPr wrap="square" rtlCol="0">
            <a:spAutoFit/>
          </a:bodyPr>
          <a:lstStyle/>
          <a:p>
            <a:r>
              <a:rPr lang="en-US" sz="4800" dirty="0" smtClean="0">
                <a:solidFill>
                  <a:srgbClr val="FFFFFF"/>
                </a:solidFill>
              </a:rPr>
              <a:t>Treatments</a:t>
            </a:r>
            <a:endParaRPr lang="en-US" sz="4800" dirty="0">
              <a:solidFill>
                <a:srgbClr val="FFFFFF"/>
              </a:solidFill>
            </a:endParaRPr>
          </a:p>
        </p:txBody>
      </p:sp>
    </p:spTree>
    <p:extLst>
      <p:ext uri="{BB962C8B-B14F-4D97-AF65-F5344CB8AC3E}">
        <p14:creationId xmlns:p14="http://schemas.microsoft.com/office/powerpoint/2010/main" val="2335453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2133600" y="1600200"/>
            <a:ext cx="6573837" cy="1447800"/>
          </a:xfrm>
        </p:spPr>
        <p:txBody>
          <a:bodyPr/>
          <a:lstStyle/>
          <a:p>
            <a:r>
              <a:rPr lang="en-US" dirty="0" smtClean="0"/>
              <a:t>medications</a:t>
            </a:r>
            <a:endParaRPr lang="en-US" dirty="0"/>
          </a:p>
        </p:txBody>
      </p:sp>
      <p:graphicFrame>
        <p:nvGraphicFramePr>
          <p:cNvPr id="28" name="Content Placeholder 27"/>
          <p:cNvGraphicFramePr>
            <a:graphicFrameLocks noGrp="1"/>
          </p:cNvGraphicFramePr>
          <p:nvPr>
            <p:ph sz="half" idx="1"/>
            <p:extLst>
              <p:ext uri="{D42A27DB-BD31-4B8C-83A1-F6EECF244321}">
                <p14:modId xmlns:p14="http://schemas.microsoft.com/office/powerpoint/2010/main" val="3710260359"/>
              </p:ext>
            </p:extLst>
          </p:nvPr>
        </p:nvGraphicFramePr>
        <p:xfrm>
          <a:off x="698500" y="3024188"/>
          <a:ext cx="3657600" cy="33766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4267200" y="2971800"/>
            <a:ext cx="3429000" cy="2049792"/>
          </a:xfrm>
          <a:prstGeom prst="rect">
            <a:avLst/>
          </a:prstGeom>
          <a:noFill/>
        </p:spPr>
        <p:txBody>
          <a:bodyPr wrap="square" rtlCol="0">
            <a:spAutoFit/>
          </a:bodyPr>
          <a:lstStyle/>
          <a:p>
            <a:pPr>
              <a:lnSpc>
                <a:spcPct val="130000"/>
              </a:lnSpc>
              <a:buClr>
                <a:schemeClr val="tx1"/>
              </a:buClr>
              <a:buFontTx/>
              <a:buChar char="•"/>
            </a:pPr>
            <a:r>
              <a:rPr lang="en-US" sz="1400" dirty="0">
                <a:solidFill>
                  <a:srgbClr val="FFFFFF"/>
                </a:solidFill>
                <a:latin typeface="+mj-lt"/>
                <a:cs typeface="Times"/>
              </a:rPr>
              <a:t>Neurontin (gabapentin)</a:t>
            </a:r>
          </a:p>
          <a:p>
            <a:pPr>
              <a:lnSpc>
                <a:spcPct val="130000"/>
              </a:lnSpc>
              <a:buClr>
                <a:schemeClr val="tx1"/>
              </a:buClr>
              <a:buFontTx/>
              <a:buChar char="•"/>
            </a:pPr>
            <a:r>
              <a:rPr lang="en-US" sz="1400" dirty="0">
                <a:solidFill>
                  <a:srgbClr val="FFFFFF"/>
                </a:solidFill>
                <a:latin typeface="+mj-lt"/>
                <a:cs typeface="Times"/>
              </a:rPr>
              <a:t>Tegretol </a:t>
            </a:r>
            <a:r>
              <a:rPr lang="en-US" sz="1400" dirty="0" smtClean="0">
                <a:solidFill>
                  <a:srgbClr val="FFFFFF"/>
                </a:solidFill>
                <a:latin typeface="+mj-lt"/>
                <a:cs typeface="Times"/>
              </a:rPr>
              <a:t>(carbamazepine)</a:t>
            </a:r>
            <a:endParaRPr lang="en-US" sz="1400" dirty="0">
              <a:solidFill>
                <a:srgbClr val="FFFFFF"/>
              </a:solidFill>
              <a:latin typeface="+mj-lt"/>
              <a:cs typeface="Times"/>
            </a:endParaRPr>
          </a:p>
          <a:p>
            <a:pPr>
              <a:lnSpc>
                <a:spcPct val="130000"/>
              </a:lnSpc>
              <a:buClr>
                <a:schemeClr val="tx1"/>
              </a:buClr>
              <a:buFontTx/>
              <a:buChar char="•"/>
            </a:pPr>
            <a:r>
              <a:rPr lang="en-US" sz="1400" dirty="0">
                <a:solidFill>
                  <a:srgbClr val="FFFFFF"/>
                </a:solidFill>
                <a:latin typeface="+mj-lt"/>
                <a:cs typeface="Times"/>
              </a:rPr>
              <a:t>Trileptal (oxcarbazepine)</a:t>
            </a:r>
          </a:p>
          <a:p>
            <a:pPr>
              <a:lnSpc>
                <a:spcPct val="130000"/>
              </a:lnSpc>
              <a:buClr>
                <a:schemeClr val="tx1"/>
              </a:buClr>
              <a:buFontTx/>
              <a:buChar char="•"/>
            </a:pPr>
            <a:r>
              <a:rPr lang="en-US" sz="1400" dirty="0">
                <a:solidFill>
                  <a:srgbClr val="FFFFFF"/>
                </a:solidFill>
                <a:latin typeface="+mj-lt"/>
                <a:cs typeface="Times"/>
              </a:rPr>
              <a:t>Topamax (topiramate)</a:t>
            </a:r>
          </a:p>
          <a:p>
            <a:pPr>
              <a:lnSpc>
                <a:spcPct val="130000"/>
              </a:lnSpc>
              <a:buClr>
                <a:schemeClr val="tx1"/>
              </a:buClr>
              <a:buFontTx/>
              <a:buChar char="•"/>
            </a:pPr>
            <a:r>
              <a:rPr lang="en-US" sz="1400" dirty="0">
                <a:solidFill>
                  <a:srgbClr val="FFFFFF"/>
                </a:solidFill>
                <a:latin typeface="+mj-lt"/>
                <a:cs typeface="Times"/>
              </a:rPr>
              <a:t>Zonegran (zonisamide)</a:t>
            </a:r>
          </a:p>
          <a:p>
            <a:pPr>
              <a:lnSpc>
                <a:spcPct val="130000"/>
              </a:lnSpc>
              <a:buClr>
                <a:schemeClr val="tx1"/>
              </a:buClr>
              <a:buFontTx/>
              <a:buChar char="•"/>
            </a:pPr>
            <a:r>
              <a:rPr lang="en-US" sz="1400" dirty="0">
                <a:solidFill>
                  <a:srgbClr val="FFFFFF"/>
                </a:solidFill>
                <a:latin typeface="+mj-lt"/>
                <a:cs typeface="Times"/>
              </a:rPr>
              <a:t>Lyrica (pregabalin)</a:t>
            </a:r>
          </a:p>
          <a:p>
            <a:endParaRPr lang="en-US" dirty="0"/>
          </a:p>
        </p:txBody>
      </p:sp>
      <p:graphicFrame>
        <p:nvGraphicFramePr>
          <p:cNvPr id="8" name="Object 4"/>
          <p:cNvGraphicFramePr>
            <a:graphicFrameLocks/>
          </p:cNvGraphicFramePr>
          <p:nvPr>
            <p:extLst>
              <p:ext uri="{D42A27DB-BD31-4B8C-83A1-F6EECF244321}">
                <p14:modId xmlns:p14="http://schemas.microsoft.com/office/powerpoint/2010/main" val="3998984968"/>
              </p:ext>
            </p:extLst>
          </p:nvPr>
        </p:nvGraphicFramePr>
        <p:xfrm>
          <a:off x="1447800" y="5562600"/>
          <a:ext cx="1143000" cy="1072451"/>
        </p:xfrm>
        <a:graphic>
          <a:graphicData uri="http://schemas.openxmlformats.org/presentationml/2006/ole">
            <mc:AlternateContent xmlns:mc="http://schemas.openxmlformats.org/markup-compatibility/2006">
              <mc:Choice xmlns:v="urn:schemas-microsoft-com:vml" Requires="v">
                <p:oleObj spid="_x0000_s2063" name="Clip" r:id="rId9" imgW="3431880" imgH="3425760" progId="MS_ClipArt_Gallery.2">
                  <p:embed/>
                </p:oleObj>
              </mc:Choice>
              <mc:Fallback>
                <p:oleObj name="Clip" r:id="rId9" imgW="3431880" imgH="3425760" progId="MS_ClipArt_Gallery.2">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5562600"/>
                        <a:ext cx="1143000" cy="1072451"/>
                      </a:xfrm>
                      <a:prstGeom prst="rect">
                        <a:avLst/>
                      </a:prstGeom>
                      <a:noFill/>
                      <a:ln>
                        <a:noFill/>
                      </a:ln>
                      <a:effectLst/>
                    </p:spPr>
                  </p:pic>
                </p:oleObj>
              </mc:Fallback>
            </mc:AlternateContent>
          </a:graphicData>
        </a:graphic>
      </p:graphicFrame>
      <p:sp>
        <p:nvSpPr>
          <p:cNvPr id="9" name="Explosion 1 8"/>
          <p:cNvSpPr/>
          <p:nvPr/>
        </p:nvSpPr>
        <p:spPr>
          <a:xfrm>
            <a:off x="1752600" y="5638800"/>
            <a:ext cx="838200" cy="685800"/>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42988208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8">
                                            <p:graphicEl>
                                              <a:dgm id="{4B487C09-0013-400C-A1C7-F1A745952A2B}"/>
                                            </p:graphicEl>
                                          </p:spTgt>
                                        </p:tgtEl>
                                        <p:attrNameLst>
                                          <p:attrName>style.visibility</p:attrName>
                                        </p:attrNameLst>
                                      </p:cBhvr>
                                      <p:to>
                                        <p:strVal val="visible"/>
                                      </p:to>
                                    </p:set>
                                    <p:animEffect transition="in" filter="circle(out)">
                                      <p:cBhvr>
                                        <p:cTn id="7" dur="750"/>
                                        <p:tgtEl>
                                          <p:spTgt spid="28">
                                            <p:graphicEl>
                                              <a:dgm id="{4B487C09-0013-400C-A1C7-F1A745952A2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8">
                                            <p:graphicEl>
                                              <a:dgm id="{A9D9E12F-6F84-4BA3-8BEC-B986FF5341E5}"/>
                                            </p:graphicEl>
                                          </p:spTgt>
                                        </p:tgtEl>
                                        <p:attrNameLst>
                                          <p:attrName>style.visibility</p:attrName>
                                        </p:attrNameLst>
                                      </p:cBhvr>
                                      <p:to>
                                        <p:strVal val="visible"/>
                                      </p:to>
                                    </p:set>
                                    <p:animEffect transition="in" filter="circle(out)">
                                      <p:cBhvr>
                                        <p:cTn id="12" dur="750"/>
                                        <p:tgtEl>
                                          <p:spTgt spid="28">
                                            <p:graphicEl>
                                              <a:dgm id="{A9D9E12F-6F84-4BA3-8BEC-B986FF5341E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8">
                                            <p:graphicEl>
                                              <a:dgm id="{EEA1041F-7AE6-41DF-9E8A-2DEB753F5241}"/>
                                            </p:graphicEl>
                                          </p:spTgt>
                                        </p:tgtEl>
                                        <p:attrNameLst>
                                          <p:attrName>style.visibility</p:attrName>
                                        </p:attrNameLst>
                                      </p:cBhvr>
                                      <p:to>
                                        <p:strVal val="visible"/>
                                      </p:to>
                                    </p:set>
                                    <p:animEffect transition="in" filter="circle(out)">
                                      <p:cBhvr>
                                        <p:cTn id="17" dur="750"/>
                                        <p:tgtEl>
                                          <p:spTgt spid="28">
                                            <p:graphicEl>
                                              <a:dgm id="{EEA1041F-7AE6-41DF-9E8A-2DEB753F524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1" nodeType="clickEffect">
                                  <p:stCondLst>
                                    <p:cond delay="0"/>
                                  </p:stCondLst>
                                  <p:childTnLst>
                                    <p:set>
                                      <p:cBhvr>
                                        <p:cTn id="21" dur="1" fill="hold">
                                          <p:stCondLst>
                                            <p:cond delay="0"/>
                                          </p:stCondLst>
                                        </p:cTn>
                                        <p:tgtEl>
                                          <p:spTgt spid="28">
                                            <p:graphicEl>
                                              <a:dgm id="{749DE1BE-A771-4291-B823-A472D486097E}"/>
                                            </p:graphicEl>
                                          </p:spTgt>
                                        </p:tgtEl>
                                        <p:attrNameLst>
                                          <p:attrName>style.visibility</p:attrName>
                                        </p:attrNameLst>
                                      </p:cBhvr>
                                      <p:to>
                                        <p:strVal val="visible"/>
                                      </p:to>
                                    </p:set>
                                    <p:animEffect transition="in" filter="wipe(up)">
                                      <p:cBhvr>
                                        <p:cTn id="22" dur="500"/>
                                        <p:tgtEl>
                                          <p:spTgt spid="28">
                                            <p:graphicEl>
                                              <a:dgm id="{749DE1BE-A771-4291-B823-A472D486097E}"/>
                                            </p:graphicEl>
                                          </p:spTgt>
                                        </p:tgtEl>
                                      </p:cBhvr>
                                    </p:animEffect>
                                  </p:childTnLst>
                                </p:cTn>
                              </p:par>
                            </p:childTnLst>
                          </p:cTn>
                        </p:par>
                        <p:par>
                          <p:cTn id="23" fill="hold">
                            <p:stCondLst>
                              <p:cond delay="500"/>
                            </p:stCondLst>
                            <p:childTnLst>
                              <p:par>
                                <p:cTn id="24" presetID="22" presetClass="entr" presetSubtype="1" fill="hold" grpId="1" nodeType="afterEffect">
                                  <p:stCondLst>
                                    <p:cond delay="0"/>
                                  </p:stCondLst>
                                  <p:childTnLst>
                                    <p:set>
                                      <p:cBhvr>
                                        <p:cTn id="25" dur="1" fill="hold">
                                          <p:stCondLst>
                                            <p:cond delay="0"/>
                                          </p:stCondLst>
                                        </p:cTn>
                                        <p:tgtEl>
                                          <p:spTgt spid="28">
                                            <p:graphicEl>
                                              <a:dgm id="{AA637C46-80AF-48D1-8547-2F94D62BC8B8}"/>
                                            </p:graphicEl>
                                          </p:spTgt>
                                        </p:tgtEl>
                                        <p:attrNameLst>
                                          <p:attrName>style.visibility</p:attrName>
                                        </p:attrNameLst>
                                      </p:cBhvr>
                                      <p:to>
                                        <p:strVal val="visible"/>
                                      </p:to>
                                    </p:set>
                                    <p:animEffect transition="in" filter="wipe(up)">
                                      <p:cBhvr>
                                        <p:cTn id="26" dur="500"/>
                                        <p:tgtEl>
                                          <p:spTgt spid="28">
                                            <p:graphicEl>
                                              <a:dgm id="{AA637C46-80AF-48D1-8547-2F94D62BC8B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Dgm bld="one"/>
        </p:bldSub>
      </p:bldGraphic>
      <p:bldGraphic spid="28" grpI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Drug question 1</a:t>
            </a:r>
            <a:endParaRPr lang="en-US" dirty="0"/>
          </a:p>
        </p:txBody>
      </p:sp>
      <p:sp>
        <p:nvSpPr>
          <p:cNvPr id="6" name="Content Placeholder 5"/>
          <p:cNvSpPr>
            <a:spLocks noGrp="1"/>
          </p:cNvSpPr>
          <p:nvPr>
            <p:ph idx="1"/>
          </p:nvPr>
        </p:nvSpPr>
        <p:spPr/>
        <p:txBody>
          <a:bodyPr>
            <a:normAutofit/>
          </a:bodyPr>
          <a:lstStyle/>
          <a:p>
            <a:r>
              <a:rPr lang="en-US" dirty="0">
                <a:latin typeface="Times"/>
                <a:cs typeface="Times"/>
              </a:rPr>
              <a:t>Which of the following is NOT correct about Lacosamide?</a:t>
            </a:r>
          </a:p>
          <a:p>
            <a:pPr lvl="1"/>
            <a:r>
              <a:rPr lang="en-US" sz="2000" dirty="0">
                <a:latin typeface="Times"/>
                <a:cs typeface="Times"/>
              </a:rPr>
              <a:t>A. Brand name is Vimpat.</a:t>
            </a:r>
          </a:p>
          <a:p>
            <a:pPr lvl="1"/>
            <a:r>
              <a:rPr lang="en-US" sz="2000" dirty="0">
                <a:latin typeface="Times"/>
                <a:cs typeface="Times"/>
              </a:rPr>
              <a:t>B. The most frequent adverse effects are dizziness, HA, N/V, fatigue, somnolence and ataxia.</a:t>
            </a:r>
          </a:p>
          <a:p>
            <a:pPr lvl="1"/>
            <a:r>
              <a:rPr lang="en-US" sz="2000" dirty="0">
                <a:latin typeface="Times"/>
                <a:cs typeface="Times"/>
              </a:rPr>
              <a:t>C. It is a schedule V controlled substance.</a:t>
            </a:r>
          </a:p>
          <a:p>
            <a:pPr lvl="1"/>
            <a:r>
              <a:rPr lang="en-US" sz="2000" dirty="0">
                <a:latin typeface="Times"/>
                <a:cs typeface="Times"/>
              </a:rPr>
              <a:t>D. It is a strong inducer of CYP3A4; and it can reduce serum concentrations and effectiveness of many medications</a:t>
            </a:r>
            <a:r>
              <a:rPr lang="en-US" sz="2000" dirty="0" smtClean="0">
                <a:latin typeface="Times"/>
                <a:cs typeface="Times"/>
              </a:rPr>
              <a:t>.</a:t>
            </a:r>
          </a:p>
          <a:p>
            <a:pPr lvl="1"/>
            <a:r>
              <a:rPr lang="en-US" sz="2000" dirty="0" smtClean="0">
                <a:latin typeface="Times"/>
                <a:cs typeface="Times"/>
              </a:rPr>
              <a:t>E. It is used to treat epilepsy</a:t>
            </a:r>
            <a:endParaRPr lang="en-US" sz="2000" dirty="0">
              <a:latin typeface="Times"/>
              <a:cs typeface="Times"/>
            </a:endParaRPr>
          </a:p>
        </p:txBody>
      </p:sp>
      <p:sp>
        <p:nvSpPr>
          <p:cNvPr id="7" name="TextBox 6"/>
          <p:cNvSpPr txBox="1"/>
          <p:nvPr/>
        </p:nvSpPr>
        <p:spPr>
          <a:xfrm>
            <a:off x="2590800" y="6553200"/>
            <a:ext cx="3733800" cy="246221"/>
          </a:xfrm>
          <a:prstGeom prst="rect">
            <a:avLst/>
          </a:prstGeom>
          <a:noFill/>
        </p:spPr>
        <p:txBody>
          <a:bodyPr wrap="square" rtlCol="0">
            <a:spAutoFit/>
          </a:bodyPr>
          <a:lstStyle/>
          <a:p>
            <a:r>
              <a:rPr lang="en-US" sz="1000" dirty="0" smtClean="0">
                <a:latin typeface="Times"/>
                <a:cs typeface="Times"/>
              </a:rPr>
              <a:t>PassNaplex.com</a:t>
            </a:r>
            <a:endParaRPr lang="en-US" sz="1000" dirty="0">
              <a:latin typeface="Times"/>
              <a:cs typeface="Times"/>
            </a:endParaRPr>
          </a:p>
        </p:txBody>
      </p:sp>
    </p:spTree>
    <p:extLst>
      <p:ext uri="{BB962C8B-B14F-4D97-AF65-F5344CB8AC3E}">
        <p14:creationId xmlns:p14="http://schemas.microsoft.com/office/powerpoint/2010/main" val="3239286512"/>
      </p:ext>
    </p:extLst>
  </p:cSld>
  <p:clrMapOvr>
    <a:masterClrMapping/>
  </p:clrMapOvr>
</p:sld>
</file>

<file path=ppt/theme/theme1.xml><?xml version="1.0" encoding="utf-8"?>
<a:theme xmlns:a="http://schemas.openxmlformats.org/drawingml/2006/main" name="Hot Business by Rieva Lesonsky">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Hot Business">
      <a:majorFont>
        <a:latin typeface="Arial Rounded MT Bold"/>
        <a:ea typeface=""/>
        <a:cs typeface=""/>
      </a:majorFont>
      <a:minorFont>
        <a:latin typeface="Arial Rounded MT Bold"/>
        <a:ea typeface=""/>
        <a:cs typeface=""/>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Hot Business by Rieva Lesonsky.potx</Template>
  <TotalTime>1121</TotalTime>
  <Words>1153</Words>
  <Application>Microsoft Macintosh PowerPoint</Application>
  <PresentationFormat>On-screen Show (4:3)</PresentationFormat>
  <Paragraphs>122</Paragraphs>
  <Slides>17</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Hot Business by Rieva Lesonsky</vt:lpstr>
      <vt:lpstr>Clip</vt:lpstr>
      <vt:lpstr>Living With Epilepsy</vt:lpstr>
      <vt:lpstr>Statistics on Epilepsy</vt:lpstr>
      <vt:lpstr>What is Epilepsy?</vt:lpstr>
      <vt:lpstr>PowerPoint Presentation</vt:lpstr>
      <vt:lpstr>What are the causes of epilepsy?</vt:lpstr>
      <vt:lpstr>How to diagnosis epilepsy… </vt:lpstr>
      <vt:lpstr>PowerPoint Presentation</vt:lpstr>
      <vt:lpstr>medications</vt:lpstr>
      <vt:lpstr>Drug question 1</vt:lpstr>
      <vt:lpstr>Drug question 2</vt:lpstr>
      <vt:lpstr>The Ketogenic Diet</vt:lpstr>
      <vt:lpstr>Implantated Device</vt:lpstr>
      <vt:lpstr>THE MATTY FUND</vt:lpstr>
      <vt:lpstr>The Matty Fund</vt:lpstr>
      <vt:lpstr>Camp matty</vt:lpstr>
      <vt:lpstr>The Matty Fund</vt:lpstr>
      <vt:lpstr>Any Questions?!?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Businesses to Start Now!</dc:title>
  <dc:subject/>
  <dc:creator/>
  <cp:keywords/>
  <dc:description/>
  <cp:lastModifiedBy>Tolani Ola</cp:lastModifiedBy>
  <cp:revision>93</cp:revision>
  <dcterms:created xsi:type="dcterms:W3CDTF">2010-05-28T00:09:10Z</dcterms:created>
  <dcterms:modified xsi:type="dcterms:W3CDTF">2013-09-13T18:41:05Z</dcterms:modified>
  <cp:category/>
</cp:coreProperties>
</file>