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8" r:id="rId6"/>
    <p:sldId id="269" r:id="rId7"/>
    <p:sldId id="272" r:id="rId8"/>
    <p:sldId id="260" r:id="rId9"/>
    <p:sldId id="276" r:id="rId10"/>
    <p:sldId id="274" r:id="rId11"/>
    <p:sldId id="273" r:id="rId12"/>
    <p:sldId id="278" r:id="rId13"/>
    <p:sldId id="261" r:id="rId14"/>
    <p:sldId id="271" r:id="rId15"/>
    <p:sldId id="275" r:id="rId16"/>
    <p:sldId id="265" r:id="rId17"/>
    <p:sldId id="279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850840165597858E-2"/>
          <c:y val="0.16251010853373055"/>
          <c:w val="0.94216417910447758"/>
          <c:h val="0.67920792079207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Medication Reconcilation</c:v>
                </c:pt>
                <c:pt idx="1">
                  <c:v>Medication Teaching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</c:v>
                </c:pt>
                <c:pt idx="1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After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Medication Reconcilation</c:v>
                </c:pt>
                <c:pt idx="1">
                  <c:v>Medication Teaching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18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123328"/>
        <c:axId val="29124864"/>
      </c:barChart>
      <c:catAx>
        <c:axId val="2912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9124864"/>
        <c:crosses val="autoZero"/>
        <c:auto val="1"/>
        <c:lblAlgn val="ctr"/>
        <c:lblOffset val="100"/>
        <c:noMultiLvlLbl val="0"/>
      </c:catAx>
      <c:valAx>
        <c:axId val="291248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9123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045316178261224"/>
          <c:y val="8.1883805064907431E-2"/>
          <c:w val="0.3712686567164179"/>
          <c:h val="7.3267326732673263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68A264-42EE-411E-A998-8AD00AA8126C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A15A02C-C2B5-4236-9DAD-20C9C76A2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26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C745624-F0E2-42B0-8A3E-2DD74601F2B1}" type="datetimeFigureOut">
              <a:rPr lang="en-US"/>
              <a:pPr/>
              <a:t>10/23/2013</a:t>
            </a:fld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2961F21-92E1-42BF-B107-33A468CB5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25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AC49-17F8-4028-BF13-E39BEC2390AB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0E62-CBD0-4255-A3AF-7921ADD50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C6ED-3BB0-4F9B-B5BB-FA32C89EBCBF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EA99A-103A-4D64-9D78-2039B197D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7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6F2B8-31E7-4382-9B4E-C712DDAA93E9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8006-2E8F-431E-B5AF-1FC634A0C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6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01403-305A-452A-9B1F-A7ACBA24AFA0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9050"/>
            <a:ext cx="4114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9050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B9280-1B53-4502-9FED-3B595A875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7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36EB-F23D-454C-BA4C-6571F24BFF1F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50CA-677F-4CC9-B219-9FAEE5544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7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AFC6-B4E8-4D04-A7C9-EB4B7673B72D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A1D0-91AE-4E10-B387-6B35A4CAA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71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F62B2-8A51-4751-9A0E-176E21C379A0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B351-0105-4FA1-9DC3-AA9E6BF5B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5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4A17-3F80-4C54-952A-41A58C8D17C7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A56FE-89F1-45CE-9D38-C49F63E7A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1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4A9F2-5BA8-47FF-AB23-3255C7BE926E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B2DF1-C920-491E-9D9A-E7B4EE001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4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18F76-47E5-43CF-9809-B5EB5F0227C3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C6C83-28E3-482E-9CA3-3F815FAA3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5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093C-1449-4F56-BA58-85E34D462163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7D722-2A04-4DE6-982A-86A22EE36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0FE7-EDE5-45E5-BED5-5F3BB71172AA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21E76-DA14-4305-9B9A-2319C54E0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7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4A0DE5-7454-403F-94CD-6F3F981B2C34}" type="datetimeFigureOut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BC5689-3312-4B9B-9727-54806D874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7" r:id="rId2"/>
    <p:sldLayoutId id="2147483710" r:id="rId3"/>
    <p:sldLayoutId id="2147483706" r:id="rId4"/>
    <p:sldLayoutId id="2147483711" r:id="rId5"/>
    <p:sldLayoutId id="2147483705" r:id="rId6"/>
    <p:sldLayoutId id="2147483704" r:id="rId7"/>
    <p:sldLayoutId id="2147483712" r:id="rId8"/>
    <p:sldLayoutId id="2147483703" r:id="rId9"/>
    <p:sldLayoutId id="2147483702" r:id="rId10"/>
    <p:sldLayoutId id="2147483701" r:id="rId11"/>
    <p:sldLayoutId id="214748370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Enhancing the Medication Reconciliation Process during Transitions of Care Utilizing Student Pharmacists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Marco DelBove, Pharm.D.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Memorial Hospital of Rhode Island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RISHP Showcase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November 2,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Barriers</a:t>
            </a:r>
            <a:endParaRPr lang="en-US" b="1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Electronic systems (lack of)</a:t>
            </a:r>
          </a:p>
          <a:p>
            <a:pPr marL="742950" lvl="1" indent="-285750"/>
            <a:r>
              <a:rPr lang="en-US" sz="2400" dirty="0" smtClean="0"/>
              <a:t>Access to patient </a:t>
            </a:r>
            <a:r>
              <a:rPr lang="en-US" sz="2400" dirty="0" smtClean="0"/>
              <a:t>charts</a:t>
            </a:r>
            <a:endParaRPr lang="en-US" sz="2400" dirty="0" smtClean="0"/>
          </a:p>
          <a:p>
            <a:r>
              <a:rPr lang="en-US" sz="2800" dirty="0" smtClean="0"/>
              <a:t>Scheduling</a:t>
            </a:r>
          </a:p>
          <a:p>
            <a:pPr marL="742950" lvl="1" indent="-285750"/>
            <a:r>
              <a:rPr lang="en-US" sz="2400" dirty="0" smtClean="0"/>
              <a:t>Follow-up visits</a:t>
            </a:r>
          </a:p>
          <a:p>
            <a:r>
              <a:rPr lang="en-US" sz="2800" dirty="0" smtClean="0"/>
              <a:t>Lack of consistent method of tracking interventions</a:t>
            </a:r>
          </a:p>
          <a:p>
            <a:r>
              <a:rPr lang="en-US" sz="2800" dirty="0" smtClean="0"/>
              <a:t>Ability to complete intervention/contact provider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Staff Survey</a:t>
            </a:r>
            <a:endParaRPr lang="en-US" b="1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6 </a:t>
            </a:r>
            <a:r>
              <a:rPr lang="en-US" dirty="0" smtClean="0"/>
              <a:t>rotations</a:t>
            </a:r>
            <a:r>
              <a:rPr lang="en-US" dirty="0" smtClean="0"/>
              <a:t>, a survey was completed by Home Care staff</a:t>
            </a:r>
          </a:p>
          <a:p>
            <a:pPr lvl="1"/>
            <a:r>
              <a:rPr lang="en-US" dirty="0" smtClean="0"/>
              <a:t>Physical Therapists, Occupational Therapists, and Speech-Language Pathologists</a:t>
            </a:r>
          </a:p>
          <a:p>
            <a:r>
              <a:rPr lang="en-US" dirty="0" smtClean="0"/>
              <a:t>Focus on before and after experience with student RPhs</a:t>
            </a:r>
          </a:p>
          <a:p>
            <a:r>
              <a:rPr lang="en-US" dirty="0" smtClean="0"/>
              <a:t>Comfort level and confidence with:</a:t>
            </a:r>
          </a:p>
          <a:p>
            <a:pPr lvl="1"/>
            <a:r>
              <a:rPr lang="en-US" dirty="0" smtClean="0"/>
              <a:t>Medication reconciliation</a:t>
            </a:r>
          </a:p>
          <a:p>
            <a:pPr lvl="1"/>
            <a:r>
              <a:rPr lang="en-US" dirty="0" smtClean="0"/>
              <a:t>Medication teaching</a:t>
            </a:r>
          </a:p>
          <a:p>
            <a:pPr lvl="1"/>
            <a:r>
              <a:rPr lang="en-US" dirty="0" smtClean="0"/>
              <a:t>Seeking a pharmacist for assistance</a:t>
            </a:r>
          </a:p>
          <a:p>
            <a:r>
              <a:rPr lang="en-US" dirty="0" smtClean="0"/>
              <a:t>Twenty-one surveys received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Survey Results</a:t>
            </a:r>
            <a:endParaRPr lang="en-US" b="1" dirty="0"/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2819400" cy="4718050"/>
          </a:xfrm>
        </p:spPr>
        <p:txBody>
          <a:bodyPr/>
          <a:lstStyle/>
          <a:p>
            <a:r>
              <a:rPr lang="en-US" sz="2400" dirty="0" smtClean="0"/>
              <a:t>Improvement in staff comfort level (baseline and after experience)</a:t>
            </a:r>
          </a:p>
          <a:p>
            <a:pPr lvl="1"/>
            <a:r>
              <a:rPr lang="en-US" sz="1800" dirty="0" smtClean="0"/>
              <a:t>Reconciliation:  61%</a:t>
            </a:r>
          </a:p>
          <a:p>
            <a:pPr lvl="1"/>
            <a:r>
              <a:rPr lang="en-US" sz="1800" dirty="0" smtClean="0"/>
              <a:t>Teaching:  70%</a:t>
            </a:r>
          </a:p>
          <a:p>
            <a:r>
              <a:rPr lang="en-US" sz="2400" dirty="0" smtClean="0"/>
              <a:t>Interpretation</a:t>
            </a:r>
          </a:p>
          <a:p>
            <a:pPr lvl="1"/>
            <a:r>
              <a:rPr lang="en-US" sz="2000" dirty="0" smtClean="0"/>
              <a:t>Difficult to define and quantify staff comfort level, but results demonstrates an impact</a:t>
            </a:r>
          </a:p>
        </p:txBody>
      </p:sp>
      <p:graphicFrame>
        <p:nvGraphicFramePr>
          <p:cNvPr id="3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7382584"/>
              </p:ext>
            </p:extLst>
          </p:nvPr>
        </p:nvGraphicFramePr>
        <p:xfrm>
          <a:off x="3505200" y="1371600"/>
          <a:ext cx="4927600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New Developments</a:t>
            </a:r>
            <a:endParaRPr lang="en-US" b="1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Healthcentric</a:t>
            </a:r>
            <a:r>
              <a:rPr lang="en-US" sz="2800" dirty="0" smtClean="0"/>
              <a:t> Advisors—Safe Transitions Program</a:t>
            </a:r>
          </a:p>
          <a:p>
            <a:r>
              <a:rPr lang="en-US" sz="2800" dirty="0" smtClean="0"/>
              <a:t>June, August 2013</a:t>
            </a:r>
          </a:p>
          <a:p>
            <a:pPr lvl="1"/>
            <a:r>
              <a:rPr lang="en-US" sz="2400" dirty="0" smtClean="0"/>
              <a:t>University of Rhode Island</a:t>
            </a:r>
          </a:p>
          <a:p>
            <a:pPr lvl="1"/>
            <a:r>
              <a:rPr lang="en-US" sz="2400" dirty="0" smtClean="0"/>
              <a:t>Memorial Hospital of RI</a:t>
            </a:r>
          </a:p>
          <a:p>
            <a:pPr lvl="1"/>
            <a:r>
              <a:rPr lang="en-US" sz="2400" dirty="0" smtClean="0"/>
              <a:t>South County Hospital</a:t>
            </a:r>
          </a:p>
          <a:p>
            <a:pPr lvl="1"/>
            <a:r>
              <a:rPr lang="en-US" sz="2400" dirty="0" smtClean="0"/>
              <a:t>Newport-Bristol VNS</a:t>
            </a:r>
          </a:p>
          <a:p>
            <a:r>
              <a:rPr lang="en-US" sz="2800" dirty="0" smtClean="0"/>
              <a:t>Standardized implementation and measurement strategy</a:t>
            </a:r>
          </a:p>
          <a:p>
            <a:pPr lvl="1"/>
            <a:r>
              <a:rPr lang="en-US" sz="2400" dirty="0" smtClean="0"/>
              <a:t>Student RPh orientation</a:t>
            </a:r>
          </a:p>
          <a:p>
            <a:pPr lvl="1"/>
            <a:r>
              <a:rPr lang="en-US" sz="2400" dirty="0" smtClean="0"/>
              <a:t>Tracking tool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Student Pharmacist Orientation</a:t>
            </a:r>
            <a:endParaRPr lang="en-US" b="1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Orientation with URI faculty and community practice resident</a:t>
            </a:r>
          </a:p>
          <a:p>
            <a:pPr lvl="1"/>
            <a:r>
              <a:rPr lang="en-US" sz="2400" dirty="0" smtClean="0"/>
              <a:t>Focus on home health systems</a:t>
            </a:r>
          </a:p>
          <a:p>
            <a:r>
              <a:rPr lang="en-US" sz="2800" dirty="0" smtClean="0"/>
              <a:t>Expectations</a:t>
            </a:r>
          </a:p>
          <a:p>
            <a:r>
              <a:rPr lang="en-US" sz="2800" dirty="0" smtClean="0"/>
              <a:t>Effective communication</a:t>
            </a:r>
          </a:p>
          <a:p>
            <a:pPr lvl="1"/>
            <a:r>
              <a:rPr lang="en-US" sz="2400" dirty="0" smtClean="0"/>
              <a:t>Teach-back </a:t>
            </a:r>
            <a:r>
              <a:rPr lang="en-US" sz="2400" dirty="0" smtClean="0"/>
              <a:t>method</a:t>
            </a:r>
          </a:p>
          <a:p>
            <a:r>
              <a:rPr lang="en-US" sz="2800" dirty="0" smtClean="0"/>
              <a:t>Staff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Tracking Tool</a:t>
            </a:r>
            <a:endParaRPr lang="en-US" b="1" dirty="0"/>
          </a:p>
        </p:txBody>
      </p:sp>
      <p:sp>
        <p:nvSpPr>
          <p:cNvPr id="29700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dirty="0" smtClean="0"/>
              <a:t>Standardized method for compiling and tracking interventions</a:t>
            </a:r>
          </a:p>
          <a:p>
            <a:r>
              <a:rPr lang="en-US" sz="2800" dirty="0" smtClean="0"/>
              <a:t>Process and outcome measures</a:t>
            </a:r>
          </a:p>
          <a:p>
            <a:pPr lvl="1"/>
            <a:r>
              <a:rPr lang="en-US" sz="2400" dirty="0" smtClean="0"/>
              <a:t># of patients and relevant diagnoses</a:t>
            </a:r>
          </a:p>
          <a:p>
            <a:pPr lvl="1"/>
            <a:r>
              <a:rPr lang="en-US" sz="2400" dirty="0" smtClean="0"/>
              <a:t>Type of visit (med rec on admission, med teaching)</a:t>
            </a:r>
          </a:p>
          <a:p>
            <a:pPr lvl="1"/>
            <a:r>
              <a:rPr lang="en-US" sz="2400" dirty="0" smtClean="0"/>
              <a:t># and type of interventions</a:t>
            </a:r>
          </a:p>
          <a:p>
            <a:pPr lvl="2"/>
            <a:r>
              <a:rPr lang="en-US" sz="2000" dirty="0" smtClean="0"/>
              <a:t>% accepted, # of provider calls</a:t>
            </a:r>
          </a:p>
          <a:p>
            <a:r>
              <a:rPr lang="en-US" sz="2800" dirty="0" smtClean="0"/>
              <a:t>Student RPh and Home Care staff experience</a:t>
            </a:r>
          </a:p>
          <a:p>
            <a:r>
              <a:rPr lang="en-US" sz="2800" dirty="0" smtClean="0"/>
              <a:t>Training and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Future Goals</a:t>
            </a:r>
            <a:endParaRPr lang="en-US" b="1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Utilize enhanced tracking tool</a:t>
            </a:r>
          </a:p>
          <a:p>
            <a:pPr marL="742950" lvl="1" indent="-285750"/>
            <a:r>
              <a:rPr lang="en-US" sz="2400" dirty="0" smtClean="0"/>
              <a:t>Follow-up discussion </a:t>
            </a:r>
            <a:r>
              <a:rPr lang="en-US" sz="2400" dirty="0" smtClean="0"/>
              <a:t>planned</a:t>
            </a:r>
          </a:p>
          <a:p>
            <a:pPr marL="742950" lvl="1" indent="-285750"/>
            <a:r>
              <a:rPr lang="en-US" sz="2400" dirty="0" smtClean="0"/>
              <a:t>Collect and submit data</a:t>
            </a:r>
          </a:p>
          <a:p>
            <a:r>
              <a:rPr lang="en-US" sz="2800" dirty="0" smtClean="0"/>
              <a:t>Outcomes—Impact of interventions</a:t>
            </a:r>
          </a:p>
          <a:p>
            <a:pPr marL="742950" lvl="1" indent="-285750"/>
            <a:r>
              <a:rPr lang="en-US" sz="2400" dirty="0" smtClean="0"/>
              <a:t>Staff experience</a:t>
            </a:r>
          </a:p>
          <a:p>
            <a:pPr marL="742950" lvl="1" indent="-285750"/>
            <a:r>
              <a:rPr lang="en-US" sz="2400" dirty="0" smtClean="0"/>
              <a:t>30-day </a:t>
            </a:r>
            <a:r>
              <a:rPr lang="en-US" sz="2400" dirty="0" smtClean="0"/>
              <a:t>readmissions?</a:t>
            </a:r>
            <a:endParaRPr lang="en-US" sz="2400" dirty="0" smtClean="0"/>
          </a:p>
          <a:p>
            <a:r>
              <a:rPr lang="en-US" sz="2800" dirty="0" smtClean="0"/>
              <a:t>Develop a stand-alone APPE rotation</a:t>
            </a:r>
          </a:p>
          <a:p>
            <a:r>
              <a:rPr lang="en-US" sz="2800" dirty="0" smtClean="0"/>
              <a:t>ASHP Midyear Clinical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Marco DelBove, Pharm.D.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Disclosures</a:t>
            </a:r>
            <a:endParaRPr lang="en-US" b="1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 have no financial disclosures.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describe the process for integrating student pharmacists in the medication reconciliation process for MHRI Home Care patients.</a:t>
            </a:r>
          </a:p>
          <a:p>
            <a:r>
              <a:rPr lang="en-US" dirty="0" smtClean="0"/>
              <a:t>To describe the process for developing a tracking and reporting tool for student pharmacists’ </a:t>
            </a:r>
            <a:r>
              <a:rPr lang="en-US" dirty="0" smtClean="0"/>
              <a:t>recommendations </a:t>
            </a:r>
            <a:r>
              <a:rPr lang="en-US" dirty="0" smtClean="0"/>
              <a:t>and interventions.</a:t>
            </a:r>
          </a:p>
          <a:p>
            <a:r>
              <a:rPr lang="en-US" dirty="0" smtClean="0"/>
              <a:t>To highlight future developments for </a:t>
            </a:r>
            <a:r>
              <a:rPr lang="en-US" dirty="0" smtClean="0"/>
              <a:t>our students</a:t>
            </a:r>
            <a:r>
              <a:rPr lang="en-US" dirty="0" smtClean="0"/>
              <a:t>’ roles.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/>
              <a:t>Memorial Hospital of RI</a:t>
            </a:r>
          </a:p>
        </p:txBody>
      </p:sp>
      <p:sp>
        <p:nvSpPr>
          <p:cNvPr id="17410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73225"/>
            <a:ext cx="4038600" cy="4718050"/>
          </a:xfrm>
        </p:spPr>
        <p:txBody>
          <a:bodyPr/>
          <a:lstStyle/>
          <a:p>
            <a:r>
              <a:rPr lang="en-US" sz="2400" dirty="0" smtClean="0"/>
              <a:t>Pawtucket, RI</a:t>
            </a:r>
          </a:p>
          <a:p>
            <a:r>
              <a:rPr lang="en-US" sz="2400" dirty="0" smtClean="0"/>
              <a:t>APPE </a:t>
            </a:r>
            <a:r>
              <a:rPr lang="en-US" sz="2400" dirty="0" smtClean="0"/>
              <a:t>Institutional Rotation for URI student pharmacists</a:t>
            </a:r>
          </a:p>
          <a:p>
            <a:r>
              <a:rPr lang="en-US" sz="2400" dirty="0" smtClean="0"/>
              <a:t>MHRI Home Care is now VNA of CNE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752600"/>
            <a:ext cx="4038600" cy="4032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Transitions of Care</a:t>
            </a:r>
            <a:endParaRPr lang="en-US" b="1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Background</a:t>
            </a:r>
          </a:p>
          <a:p>
            <a:pPr lvl="1"/>
            <a:r>
              <a:rPr lang="en-US" sz="2400" dirty="0" smtClean="0"/>
              <a:t>Spring 2012</a:t>
            </a:r>
          </a:p>
          <a:p>
            <a:r>
              <a:rPr lang="en-US" sz="2800" dirty="0" smtClean="0"/>
              <a:t>Identified an opportunity for improvement in medication reconciliation upon admission to Home Care services</a:t>
            </a:r>
          </a:p>
          <a:p>
            <a:pPr lvl="1"/>
            <a:r>
              <a:rPr lang="en-US" sz="2400" dirty="0" smtClean="0"/>
              <a:t>Utilize student RPhs as a resource</a:t>
            </a:r>
          </a:p>
          <a:p>
            <a:r>
              <a:rPr lang="en-US" sz="2800" dirty="0" smtClean="0"/>
              <a:t>Piloted with first 2 students in Summer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Medication Reconciliation</a:t>
            </a:r>
            <a:endParaRPr lang="en-US" b="1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Process of comparing the medications a patient is taking (and should be taking) with newly ordered medications in order to resolve discrepancies or potential problems</a:t>
            </a:r>
          </a:p>
          <a:p>
            <a:pPr marL="742950" lvl="1" indent="-285750"/>
            <a:r>
              <a:rPr lang="en-US" sz="2400" dirty="0" smtClean="0"/>
              <a:t>Obtain the most complete and accurate list of medications</a:t>
            </a:r>
          </a:p>
          <a:p>
            <a:pPr marL="742950" lvl="1" indent="-285750"/>
            <a:r>
              <a:rPr lang="en-US" sz="2400" dirty="0" smtClean="0"/>
              <a:t>Occurs upon transitions of care between healthcare organizations</a:t>
            </a:r>
          </a:p>
          <a:p>
            <a:pPr marL="742950" lvl="1" indent="-285750"/>
            <a:r>
              <a:rPr lang="en-US" sz="2400" dirty="0" smtClean="0"/>
              <a:t>Multidisciplinary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/>
              <a:t>Student RPh Training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of rotation</a:t>
            </a:r>
          </a:p>
          <a:p>
            <a:pPr marL="742950" lvl="1" indent="-285750"/>
            <a:r>
              <a:rPr lang="en-US" dirty="0" smtClean="0"/>
              <a:t>Weekly schedule</a:t>
            </a:r>
          </a:p>
          <a:p>
            <a:pPr marL="742950" lvl="1" indent="-285750"/>
            <a:r>
              <a:rPr lang="en-US" dirty="0" smtClean="0"/>
              <a:t>Initial goals, midpoint and final evaluations</a:t>
            </a:r>
          </a:p>
          <a:p>
            <a:pPr marL="742950" lvl="1" indent="-285750"/>
            <a:r>
              <a:rPr lang="en-US" dirty="0" smtClean="0"/>
              <a:t>Final oral and written presentations</a:t>
            </a:r>
          </a:p>
          <a:p>
            <a:r>
              <a:rPr lang="en-US" dirty="0" smtClean="0"/>
              <a:t>Hospital orientation</a:t>
            </a:r>
          </a:p>
          <a:p>
            <a:pPr marL="742950" lvl="1" indent="-285750"/>
            <a:r>
              <a:rPr lang="en-US" dirty="0" smtClean="0"/>
              <a:t>General introduction</a:t>
            </a:r>
          </a:p>
          <a:p>
            <a:pPr marL="742950" lvl="1" indent="-285750"/>
            <a:r>
              <a:rPr lang="en-US" dirty="0" smtClean="0"/>
              <a:t>Institutional requirements</a:t>
            </a:r>
          </a:p>
          <a:p>
            <a:pPr marL="742950" lvl="1" indent="-285750"/>
            <a:r>
              <a:rPr lang="en-US" dirty="0" smtClean="0"/>
              <a:t>Process for medication reconciliation/counseling (ASHP Position Statements)</a:t>
            </a:r>
          </a:p>
          <a:p>
            <a:r>
              <a:rPr lang="en-US" dirty="0" smtClean="0"/>
              <a:t>Home Care orientation</a:t>
            </a:r>
          </a:p>
          <a:p>
            <a:pPr marL="742950" lvl="1" indent="-285750"/>
            <a:r>
              <a:rPr lang="en-US" dirty="0" smtClean="0"/>
              <a:t>General introduction and expectations</a:t>
            </a:r>
          </a:p>
          <a:p>
            <a:pPr marL="742950" lvl="1" indent="-285750"/>
            <a:r>
              <a:rPr lang="en-US" dirty="0" smtClean="0"/>
              <a:t>Scheduling</a:t>
            </a:r>
          </a:p>
          <a:p>
            <a:pPr marL="742950" lvl="1" indent="-285750"/>
            <a:r>
              <a:rPr lang="en-US" dirty="0" smtClean="0"/>
              <a:t>Patient etiquette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Interventions</a:t>
            </a:r>
            <a:endParaRPr lang="en-US" b="1" dirty="0"/>
          </a:p>
        </p:txBody>
      </p:sp>
      <p:sp>
        <p:nvSpPr>
          <p:cNvPr id="21506" name="Content Placeholder 5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dirty="0" smtClean="0"/>
              <a:t>Medication Reconciliation</a:t>
            </a:r>
          </a:p>
          <a:p>
            <a:r>
              <a:rPr lang="en-US" dirty="0" smtClean="0"/>
              <a:t>Duplicate meds</a:t>
            </a:r>
          </a:p>
          <a:p>
            <a:r>
              <a:rPr lang="en-US" dirty="0" smtClean="0"/>
              <a:t>Omitted meds</a:t>
            </a:r>
          </a:p>
          <a:p>
            <a:r>
              <a:rPr lang="en-US" dirty="0" smtClean="0"/>
              <a:t>Correct dose</a:t>
            </a:r>
          </a:p>
          <a:p>
            <a:r>
              <a:rPr lang="en-US" dirty="0" smtClean="0"/>
              <a:t>Discontinuing meds</a:t>
            </a:r>
          </a:p>
          <a:p>
            <a:r>
              <a:rPr lang="en-US" dirty="0" smtClean="0"/>
              <a:t>Therapeutic substitutions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2150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u="sng" dirty="0" smtClean="0"/>
              <a:t>Medication Teaching</a:t>
            </a:r>
          </a:p>
          <a:p>
            <a:r>
              <a:rPr lang="en-US" dirty="0" smtClean="0"/>
              <a:t>Assistance with setting up weekly pill boxes</a:t>
            </a:r>
          </a:p>
          <a:p>
            <a:r>
              <a:rPr lang="en-US" dirty="0" smtClean="0"/>
              <a:t>Identifying indications for medications</a:t>
            </a:r>
          </a:p>
          <a:p>
            <a:r>
              <a:rPr lang="en-US" dirty="0" smtClean="0"/>
              <a:t>Scheduling medication times</a:t>
            </a:r>
          </a:p>
          <a:p>
            <a:r>
              <a:rPr lang="en-US" dirty="0" smtClean="0"/>
              <a:t>Inhaler technique</a:t>
            </a:r>
          </a:p>
          <a:p>
            <a:r>
              <a:rPr lang="en-US" dirty="0" smtClean="0"/>
              <a:t>Expiration dates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Staff Education</a:t>
            </a:r>
            <a:endParaRPr lang="en-US" b="1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Drug information requests PRN</a:t>
            </a:r>
          </a:p>
          <a:p>
            <a:r>
              <a:rPr lang="en-US" sz="2800" dirty="0" smtClean="0"/>
              <a:t>Final presentation to Home Care staff</a:t>
            </a:r>
          </a:p>
          <a:p>
            <a:pPr lvl="1"/>
            <a:r>
              <a:rPr lang="en-US" sz="2400" dirty="0" smtClean="0"/>
              <a:t>Heart failure medications</a:t>
            </a:r>
          </a:p>
          <a:p>
            <a:pPr lvl="1"/>
            <a:r>
              <a:rPr lang="en-US" sz="2400" dirty="0" smtClean="0"/>
              <a:t>New anticoagulants</a:t>
            </a:r>
          </a:p>
          <a:p>
            <a:pPr lvl="1"/>
            <a:r>
              <a:rPr lang="en-US" sz="2400" dirty="0" smtClean="0"/>
              <a:t>Warfarin education</a:t>
            </a:r>
          </a:p>
          <a:p>
            <a:pPr lvl="1"/>
            <a:r>
              <a:rPr lang="en-US" sz="2400" dirty="0" smtClean="0"/>
              <a:t>Insulin therapy and available formulations</a:t>
            </a:r>
          </a:p>
          <a:p>
            <a:pPr lvl="1"/>
            <a:r>
              <a:rPr lang="en-US" sz="2400" dirty="0" smtClean="0"/>
              <a:t>Hypertension</a:t>
            </a:r>
          </a:p>
          <a:p>
            <a:pPr lvl="1"/>
            <a:r>
              <a:rPr lang="en-US" sz="2400" dirty="0" smtClean="0"/>
              <a:t>Calculations competency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769</TotalTime>
  <Words>551</Words>
  <Application>Microsoft Office PowerPoint</Application>
  <PresentationFormat>On-screen Show (4:3)</PresentationFormat>
  <Paragraphs>120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Enhancing the Medication Reconciliation Process during Transitions of Care Utilizing Student Pharmacists</vt:lpstr>
      <vt:lpstr>Disclosures</vt:lpstr>
      <vt:lpstr>Objectives</vt:lpstr>
      <vt:lpstr>Memorial Hospital of RI</vt:lpstr>
      <vt:lpstr>Transitions of Care</vt:lpstr>
      <vt:lpstr>Medication Reconciliation</vt:lpstr>
      <vt:lpstr>Student RPh Training</vt:lpstr>
      <vt:lpstr>Interventions</vt:lpstr>
      <vt:lpstr>Staff Education</vt:lpstr>
      <vt:lpstr>Barriers</vt:lpstr>
      <vt:lpstr>Staff Survey</vt:lpstr>
      <vt:lpstr>Survey Results</vt:lpstr>
      <vt:lpstr>New Developments</vt:lpstr>
      <vt:lpstr>Student Pharmacist Orientation</vt:lpstr>
      <vt:lpstr>Tracking Tool</vt:lpstr>
      <vt:lpstr>Future Goals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the Medication Reconciliation Process during Transitions of Care Utilizing Student Pharmacists</dc:title>
  <dc:creator>Marco DelBove</dc:creator>
  <cp:lastModifiedBy>Marco DelBove</cp:lastModifiedBy>
  <cp:revision>28</cp:revision>
  <cp:lastPrinted>2013-10-22T17:18:25Z</cp:lastPrinted>
  <dcterms:created xsi:type="dcterms:W3CDTF">2013-10-15T13:58:52Z</dcterms:created>
  <dcterms:modified xsi:type="dcterms:W3CDTF">2013-10-23T11:30:50Z</dcterms:modified>
</cp:coreProperties>
</file>